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2" r:id="rId3"/>
    <p:sldId id="291" r:id="rId4"/>
    <p:sldId id="257" r:id="rId5"/>
    <p:sldId id="266" r:id="rId6"/>
    <p:sldId id="258" r:id="rId7"/>
    <p:sldId id="259" r:id="rId8"/>
    <p:sldId id="260" r:id="rId9"/>
    <p:sldId id="261" r:id="rId10"/>
    <p:sldId id="262" r:id="rId11"/>
    <p:sldId id="263"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8" r:id="rId32"/>
    <p:sldId id="264" r:id="rId33"/>
    <p:sldId id="265" r:id="rId34"/>
    <p:sldId id="289" r:id="rId35"/>
    <p:sldId id="293" r:id="rId36"/>
    <p:sldId id="294" r:id="rId37"/>
    <p:sldId id="302" r:id="rId38"/>
    <p:sldId id="298" r:id="rId39"/>
    <p:sldId id="295" r:id="rId40"/>
    <p:sldId id="296" r:id="rId41"/>
    <p:sldId id="297" r:id="rId42"/>
    <p:sldId id="299" r:id="rId43"/>
    <p:sldId id="300" r:id="rId44"/>
    <p:sldId id="301" r:id="rId45"/>
    <p:sldId id="303" r:id="rId46"/>
    <p:sldId id="304" r:id="rId47"/>
    <p:sldId id="305" r:id="rId48"/>
    <p:sldId id="307" r:id="rId49"/>
    <p:sldId id="306"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4" r:id="rId66"/>
    <p:sldId id="323" r:id="rId67"/>
    <p:sldId id="325" r:id="rId68"/>
    <p:sldId id="326" r:id="rId69"/>
    <p:sldId id="327" r:id="rId70"/>
    <p:sldId id="328" r:id="rId71"/>
    <p:sldId id="329" r:id="rId72"/>
    <p:sldId id="333" r:id="rId73"/>
    <p:sldId id="330" r:id="rId74"/>
    <p:sldId id="331" r:id="rId75"/>
    <p:sldId id="332"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8" r:id="rId89"/>
    <p:sldId id="352" r:id="rId90"/>
    <p:sldId id="353" r:id="rId91"/>
    <p:sldId id="354" r:id="rId92"/>
    <p:sldId id="346" r:id="rId93"/>
    <p:sldId id="347" r:id="rId94"/>
    <p:sldId id="350" r:id="rId95"/>
    <p:sldId id="351" r:id="rId96"/>
    <p:sldId id="349"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949E-B63C-4534-B09B-D2C1270676E5}"/>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p>
        </p:txBody>
      </p:sp>
      <p:sp>
        <p:nvSpPr>
          <p:cNvPr id="3" name="Subtitle 2">
            <a:extLst>
              <a:ext uri="{FF2B5EF4-FFF2-40B4-BE49-F238E27FC236}">
                <a16:creationId xmlns:a16="http://schemas.microsoft.com/office/drawing/2014/main" id="{B8015D77-5E9F-4B1B-A50F-054B27E65535}"/>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p>
        </p:txBody>
      </p:sp>
      <p:sp>
        <p:nvSpPr>
          <p:cNvPr id="4" name="Date Placeholder 3">
            <a:extLst>
              <a:ext uri="{FF2B5EF4-FFF2-40B4-BE49-F238E27FC236}">
                <a16:creationId xmlns:a16="http://schemas.microsoft.com/office/drawing/2014/main" id="{E0FF0E14-6D62-48EB-A509-8C3B666A4F1F}"/>
              </a:ext>
            </a:extLst>
          </p:cNvPr>
          <p:cNvSpPr txBox="1">
            <a:spLocks noGrp="1"/>
          </p:cNvSpPr>
          <p:nvPr>
            <p:ph type="dt" sz="half" idx="7"/>
          </p:nvPr>
        </p:nvSpPr>
        <p:spPr/>
        <p:txBody>
          <a:bodyPr/>
          <a:lstStyle>
            <a:lvl1pPr>
              <a:defRPr/>
            </a:lvl1pPr>
          </a:lstStyle>
          <a:p>
            <a:pPr lvl="0"/>
            <a:fld id="{E07230AD-260B-4F1B-87A4-BCAEAC0D930A}" type="datetime1">
              <a:rPr lang="en-US"/>
              <a:pPr lvl="0"/>
              <a:t>9/22/2021</a:t>
            </a:fld>
            <a:endParaRPr lang="en-US"/>
          </a:p>
        </p:txBody>
      </p:sp>
      <p:sp>
        <p:nvSpPr>
          <p:cNvPr id="5" name="Footer Placeholder 4">
            <a:extLst>
              <a:ext uri="{FF2B5EF4-FFF2-40B4-BE49-F238E27FC236}">
                <a16:creationId xmlns:a16="http://schemas.microsoft.com/office/drawing/2014/main" id="{B7CCAFDF-CB55-4D74-92F7-6FE710399DB3}"/>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7E27402-D289-4D7E-AAEA-6705D1A64F2E}"/>
              </a:ext>
            </a:extLst>
          </p:cNvPr>
          <p:cNvSpPr txBox="1">
            <a:spLocks noGrp="1"/>
          </p:cNvSpPr>
          <p:nvPr>
            <p:ph type="sldNum" sz="quarter" idx="8"/>
          </p:nvPr>
        </p:nvSpPr>
        <p:spPr/>
        <p:txBody>
          <a:bodyPr/>
          <a:lstStyle>
            <a:lvl1pPr>
              <a:defRPr/>
            </a:lvl1pPr>
          </a:lstStyle>
          <a:p>
            <a:pPr lvl="0"/>
            <a:fld id="{35B0DACE-26E9-4792-AF2B-F9FCFB9F2652}" type="slidenum">
              <a:t>‹#›</a:t>
            </a:fld>
            <a:endParaRPr lang="en-US"/>
          </a:p>
        </p:txBody>
      </p:sp>
    </p:spTree>
    <p:extLst>
      <p:ext uri="{BB962C8B-B14F-4D97-AF65-F5344CB8AC3E}">
        <p14:creationId xmlns:p14="http://schemas.microsoft.com/office/powerpoint/2010/main" val="179939214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2C21-B383-48D2-9A1A-A1F201F75EA1}"/>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27ADE59-6C79-47D4-90D2-545CED2BE5A7}"/>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15C76-FB38-4A5D-BB15-1569C7DCAEB0}"/>
              </a:ext>
            </a:extLst>
          </p:cNvPr>
          <p:cNvSpPr txBox="1">
            <a:spLocks noGrp="1"/>
          </p:cNvSpPr>
          <p:nvPr>
            <p:ph type="dt" sz="half" idx="7"/>
          </p:nvPr>
        </p:nvSpPr>
        <p:spPr/>
        <p:txBody>
          <a:bodyPr/>
          <a:lstStyle>
            <a:lvl1pPr>
              <a:defRPr/>
            </a:lvl1pPr>
          </a:lstStyle>
          <a:p>
            <a:pPr lvl="0"/>
            <a:fld id="{F4FCDC96-14A5-44A6-A0A7-9BFF7753E9A1}" type="datetime1">
              <a:rPr lang="en-US"/>
              <a:pPr lvl="0"/>
              <a:t>9/22/2021</a:t>
            </a:fld>
            <a:endParaRPr lang="en-US"/>
          </a:p>
        </p:txBody>
      </p:sp>
      <p:sp>
        <p:nvSpPr>
          <p:cNvPr id="5" name="Footer Placeholder 4">
            <a:extLst>
              <a:ext uri="{FF2B5EF4-FFF2-40B4-BE49-F238E27FC236}">
                <a16:creationId xmlns:a16="http://schemas.microsoft.com/office/drawing/2014/main" id="{14F9E5C7-E8A2-425B-B00E-12F59503FD3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2DAB833B-DE00-49F9-B8C0-E0646D5DCF53}"/>
              </a:ext>
            </a:extLst>
          </p:cNvPr>
          <p:cNvSpPr txBox="1">
            <a:spLocks noGrp="1"/>
          </p:cNvSpPr>
          <p:nvPr>
            <p:ph type="sldNum" sz="quarter" idx="8"/>
          </p:nvPr>
        </p:nvSpPr>
        <p:spPr/>
        <p:txBody>
          <a:bodyPr/>
          <a:lstStyle>
            <a:lvl1pPr>
              <a:defRPr/>
            </a:lvl1pPr>
          </a:lstStyle>
          <a:p>
            <a:pPr lvl="0"/>
            <a:fld id="{A6FA09B1-E93F-4B93-8639-2F6B62179B03}" type="slidenum">
              <a:t>‹#›</a:t>
            </a:fld>
            <a:endParaRPr lang="en-US"/>
          </a:p>
        </p:txBody>
      </p:sp>
    </p:spTree>
    <p:extLst>
      <p:ext uri="{BB962C8B-B14F-4D97-AF65-F5344CB8AC3E}">
        <p14:creationId xmlns:p14="http://schemas.microsoft.com/office/powerpoint/2010/main" val="2831328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FB9467-F52F-4CFC-9270-51F484A5489C}"/>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258CFD1-B83A-462A-802C-C14289FDA405}"/>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559FD9-9512-4265-9E4F-AA2097EB0F9C}"/>
              </a:ext>
            </a:extLst>
          </p:cNvPr>
          <p:cNvSpPr txBox="1">
            <a:spLocks noGrp="1"/>
          </p:cNvSpPr>
          <p:nvPr>
            <p:ph type="dt" sz="half" idx="7"/>
          </p:nvPr>
        </p:nvSpPr>
        <p:spPr/>
        <p:txBody>
          <a:bodyPr/>
          <a:lstStyle>
            <a:lvl1pPr>
              <a:defRPr/>
            </a:lvl1pPr>
          </a:lstStyle>
          <a:p>
            <a:pPr lvl="0"/>
            <a:fld id="{7C27D80A-9A2F-41FE-8C00-350725961BF4}" type="datetime1">
              <a:rPr lang="en-US"/>
              <a:pPr lvl="0"/>
              <a:t>9/22/2021</a:t>
            </a:fld>
            <a:endParaRPr lang="en-US"/>
          </a:p>
        </p:txBody>
      </p:sp>
      <p:sp>
        <p:nvSpPr>
          <p:cNvPr id="5" name="Footer Placeholder 4">
            <a:extLst>
              <a:ext uri="{FF2B5EF4-FFF2-40B4-BE49-F238E27FC236}">
                <a16:creationId xmlns:a16="http://schemas.microsoft.com/office/drawing/2014/main" id="{8010DCD4-987E-480E-8255-4124457341C6}"/>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88E471AF-4204-46A7-9823-7893512A6B6A}"/>
              </a:ext>
            </a:extLst>
          </p:cNvPr>
          <p:cNvSpPr txBox="1">
            <a:spLocks noGrp="1"/>
          </p:cNvSpPr>
          <p:nvPr>
            <p:ph type="sldNum" sz="quarter" idx="8"/>
          </p:nvPr>
        </p:nvSpPr>
        <p:spPr/>
        <p:txBody>
          <a:bodyPr/>
          <a:lstStyle>
            <a:lvl1pPr>
              <a:defRPr/>
            </a:lvl1pPr>
          </a:lstStyle>
          <a:p>
            <a:pPr lvl="0"/>
            <a:fld id="{BF40F65D-CC7E-4CAD-8194-4CB5426E28F8}" type="slidenum">
              <a:t>‹#›</a:t>
            </a:fld>
            <a:endParaRPr lang="en-US"/>
          </a:p>
        </p:txBody>
      </p:sp>
    </p:spTree>
    <p:extLst>
      <p:ext uri="{BB962C8B-B14F-4D97-AF65-F5344CB8AC3E}">
        <p14:creationId xmlns:p14="http://schemas.microsoft.com/office/powerpoint/2010/main" val="40135226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BFC8-3281-4460-8265-1F9606860360}"/>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B2F7C292-15BD-4635-AD5E-2CD215D41358}"/>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8507A7-0C0E-4212-BA2E-C8599F2F80E5}"/>
              </a:ext>
            </a:extLst>
          </p:cNvPr>
          <p:cNvSpPr txBox="1">
            <a:spLocks noGrp="1"/>
          </p:cNvSpPr>
          <p:nvPr>
            <p:ph type="dt" sz="half" idx="7"/>
          </p:nvPr>
        </p:nvSpPr>
        <p:spPr/>
        <p:txBody>
          <a:bodyPr/>
          <a:lstStyle>
            <a:lvl1pPr>
              <a:defRPr/>
            </a:lvl1pPr>
          </a:lstStyle>
          <a:p>
            <a:pPr lvl="0"/>
            <a:fld id="{C0585452-43F4-47AF-8501-1C6ABCC64C09}" type="datetime1">
              <a:rPr lang="en-US"/>
              <a:pPr lvl="0"/>
              <a:t>9/22/2021</a:t>
            </a:fld>
            <a:endParaRPr lang="en-US"/>
          </a:p>
        </p:txBody>
      </p:sp>
      <p:sp>
        <p:nvSpPr>
          <p:cNvPr id="5" name="Footer Placeholder 4">
            <a:extLst>
              <a:ext uri="{FF2B5EF4-FFF2-40B4-BE49-F238E27FC236}">
                <a16:creationId xmlns:a16="http://schemas.microsoft.com/office/drawing/2014/main" id="{F355841D-037C-4BA2-A926-8D86C449C682}"/>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10B5B567-2BF9-4E5B-AF10-DABFE66A26F8}"/>
              </a:ext>
            </a:extLst>
          </p:cNvPr>
          <p:cNvSpPr txBox="1">
            <a:spLocks noGrp="1"/>
          </p:cNvSpPr>
          <p:nvPr>
            <p:ph type="sldNum" sz="quarter" idx="8"/>
          </p:nvPr>
        </p:nvSpPr>
        <p:spPr/>
        <p:txBody>
          <a:bodyPr/>
          <a:lstStyle>
            <a:lvl1pPr>
              <a:defRPr/>
            </a:lvl1pPr>
          </a:lstStyle>
          <a:p>
            <a:pPr lvl="0"/>
            <a:fld id="{F457B612-0241-4E54-BD00-9091383A3B7B}" type="slidenum">
              <a:t>‹#›</a:t>
            </a:fld>
            <a:endParaRPr lang="en-US"/>
          </a:p>
        </p:txBody>
      </p:sp>
    </p:spTree>
    <p:extLst>
      <p:ext uri="{BB962C8B-B14F-4D97-AF65-F5344CB8AC3E}">
        <p14:creationId xmlns:p14="http://schemas.microsoft.com/office/powerpoint/2010/main" val="148356461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C334-9B14-4AA9-BAC9-B71244D11AF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p>
        </p:txBody>
      </p:sp>
      <p:sp>
        <p:nvSpPr>
          <p:cNvPr id="3" name="Text Placeholder 2">
            <a:extLst>
              <a:ext uri="{FF2B5EF4-FFF2-40B4-BE49-F238E27FC236}">
                <a16:creationId xmlns:a16="http://schemas.microsoft.com/office/drawing/2014/main" id="{C3266625-FF85-4A56-9F6A-A737B61EEE91}"/>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72CB1BE3-7492-4336-A815-1CD9BA75C16C}"/>
              </a:ext>
            </a:extLst>
          </p:cNvPr>
          <p:cNvSpPr txBox="1">
            <a:spLocks noGrp="1"/>
          </p:cNvSpPr>
          <p:nvPr>
            <p:ph type="dt" sz="half" idx="7"/>
          </p:nvPr>
        </p:nvSpPr>
        <p:spPr/>
        <p:txBody>
          <a:bodyPr/>
          <a:lstStyle>
            <a:lvl1pPr>
              <a:defRPr/>
            </a:lvl1pPr>
          </a:lstStyle>
          <a:p>
            <a:pPr lvl="0"/>
            <a:fld id="{CB6E6BF0-7297-4B38-BB6D-92AE787153A0}" type="datetime1">
              <a:rPr lang="en-US"/>
              <a:pPr lvl="0"/>
              <a:t>9/22/2021</a:t>
            </a:fld>
            <a:endParaRPr lang="en-US"/>
          </a:p>
        </p:txBody>
      </p:sp>
      <p:sp>
        <p:nvSpPr>
          <p:cNvPr id="5" name="Footer Placeholder 4">
            <a:extLst>
              <a:ext uri="{FF2B5EF4-FFF2-40B4-BE49-F238E27FC236}">
                <a16:creationId xmlns:a16="http://schemas.microsoft.com/office/drawing/2014/main" id="{04B6B629-4AC5-4ADF-871C-2303F7E41028}"/>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9211DEA9-DCDF-4E3A-8B7F-4FD207E40AB6}"/>
              </a:ext>
            </a:extLst>
          </p:cNvPr>
          <p:cNvSpPr txBox="1">
            <a:spLocks noGrp="1"/>
          </p:cNvSpPr>
          <p:nvPr>
            <p:ph type="sldNum" sz="quarter" idx="8"/>
          </p:nvPr>
        </p:nvSpPr>
        <p:spPr/>
        <p:txBody>
          <a:bodyPr/>
          <a:lstStyle>
            <a:lvl1pPr>
              <a:defRPr/>
            </a:lvl1pPr>
          </a:lstStyle>
          <a:p>
            <a:pPr lvl="0"/>
            <a:fld id="{0CEB341F-73A5-4DE5-AFE7-922CF8B566AB}" type="slidenum">
              <a:t>‹#›</a:t>
            </a:fld>
            <a:endParaRPr lang="en-US"/>
          </a:p>
        </p:txBody>
      </p:sp>
    </p:spTree>
    <p:extLst>
      <p:ext uri="{BB962C8B-B14F-4D97-AF65-F5344CB8AC3E}">
        <p14:creationId xmlns:p14="http://schemas.microsoft.com/office/powerpoint/2010/main" val="2374203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82233-F7CC-4541-8560-A7CD1D93EB4F}"/>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5B047135-5A2B-4C2C-A6D7-93D03CFF258B}"/>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052262-877C-4190-B197-9A75475D968A}"/>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27CAD6-6027-488D-87D9-78D36EDF9DD7}"/>
              </a:ext>
            </a:extLst>
          </p:cNvPr>
          <p:cNvSpPr txBox="1">
            <a:spLocks noGrp="1"/>
          </p:cNvSpPr>
          <p:nvPr>
            <p:ph type="dt" sz="half" idx="7"/>
          </p:nvPr>
        </p:nvSpPr>
        <p:spPr/>
        <p:txBody>
          <a:bodyPr/>
          <a:lstStyle>
            <a:lvl1pPr>
              <a:defRPr/>
            </a:lvl1pPr>
          </a:lstStyle>
          <a:p>
            <a:pPr lvl="0"/>
            <a:fld id="{D8C4FCAC-25F6-4AF8-B65B-1C1B7ACB05BC}" type="datetime1">
              <a:rPr lang="en-US"/>
              <a:pPr lvl="0"/>
              <a:t>9/22/2021</a:t>
            </a:fld>
            <a:endParaRPr lang="en-US"/>
          </a:p>
        </p:txBody>
      </p:sp>
      <p:sp>
        <p:nvSpPr>
          <p:cNvPr id="6" name="Footer Placeholder 5">
            <a:extLst>
              <a:ext uri="{FF2B5EF4-FFF2-40B4-BE49-F238E27FC236}">
                <a16:creationId xmlns:a16="http://schemas.microsoft.com/office/drawing/2014/main" id="{FD095BB9-C661-49AA-A9D2-8872A037A37E}"/>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68657852-D16E-49E9-9E67-E412E8B40C18}"/>
              </a:ext>
            </a:extLst>
          </p:cNvPr>
          <p:cNvSpPr txBox="1">
            <a:spLocks noGrp="1"/>
          </p:cNvSpPr>
          <p:nvPr>
            <p:ph type="sldNum" sz="quarter" idx="8"/>
          </p:nvPr>
        </p:nvSpPr>
        <p:spPr/>
        <p:txBody>
          <a:bodyPr/>
          <a:lstStyle>
            <a:lvl1pPr>
              <a:defRPr/>
            </a:lvl1pPr>
          </a:lstStyle>
          <a:p>
            <a:pPr lvl="0"/>
            <a:fld id="{107B82F9-4E18-482F-841D-7B9A0A685578}" type="slidenum">
              <a:t>‹#›</a:t>
            </a:fld>
            <a:endParaRPr lang="en-US"/>
          </a:p>
        </p:txBody>
      </p:sp>
    </p:spTree>
    <p:extLst>
      <p:ext uri="{BB962C8B-B14F-4D97-AF65-F5344CB8AC3E}">
        <p14:creationId xmlns:p14="http://schemas.microsoft.com/office/powerpoint/2010/main" val="1460429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8F08-22A5-4623-9F74-A293AFD65681}"/>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D847550A-EA95-467C-84A8-78C3A5C3DF29}"/>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Click to edit Master text styles</a:t>
            </a:r>
          </a:p>
        </p:txBody>
      </p:sp>
      <p:sp>
        <p:nvSpPr>
          <p:cNvPr id="4" name="Content Placeholder 3">
            <a:extLst>
              <a:ext uri="{FF2B5EF4-FFF2-40B4-BE49-F238E27FC236}">
                <a16:creationId xmlns:a16="http://schemas.microsoft.com/office/drawing/2014/main" id="{2A174D03-BE31-4C1F-8CA6-E29E4126D2CE}"/>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CB2D98-9DA4-4348-96A4-8666EA63C6A6}"/>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Click to edit Master text styles</a:t>
            </a:r>
          </a:p>
        </p:txBody>
      </p:sp>
      <p:sp>
        <p:nvSpPr>
          <p:cNvPr id="6" name="Content Placeholder 5">
            <a:extLst>
              <a:ext uri="{FF2B5EF4-FFF2-40B4-BE49-F238E27FC236}">
                <a16:creationId xmlns:a16="http://schemas.microsoft.com/office/drawing/2014/main" id="{0189CE67-667A-468D-AB85-4DC025C2DBA1}"/>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0513C6-88D4-402B-B46E-7C310BC0F6D7}"/>
              </a:ext>
            </a:extLst>
          </p:cNvPr>
          <p:cNvSpPr txBox="1">
            <a:spLocks noGrp="1"/>
          </p:cNvSpPr>
          <p:nvPr>
            <p:ph type="dt" sz="half" idx="7"/>
          </p:nvPr>
        </p:nvSpPr>
        <p:spPr/>
        <p:txBody>
          <a:bodyPr/>
          <a:lstStyle>
            <a:lvl1pPr>
              <a:defRPr/>
            </a:lvl1pPr>
          </a:lstStyle>
          <a:p>
            <a:pPr lvl="0"/>
            <a:fld id="{0B90B806-0E93-4DC8-ADFB-49BD28217593}" type="datetime1">
              <a:rPr lang="en-US"/>
              <a:pPr lvl="0"/>
              <a:t>9/22/2021</a:t>
            </a:fld>
            <a:endParaRPr lang="en-US"/>
          </a:p>
        </p:txBody>
      </p:sp>
      <p:sp>
        <p:nvSpPr>
          <p:cNvPr id="8" name="Footer Placeholder 7">
            <a:extLst>
              <a:ext uri="{FF2B5EF4-FFF2-40B4-BE49-F238E27FC236}">
                <a16:creationId xmlns:a16="http://schemas.microsoft.com/office/drawing/2014/main" id="{AAEDBC62-3B2F-4FC5-8F71-8AD8C6575AEF}"/>
              </a:ext>
            </a:extLst>
          </p:cNvPr>
          <p:cNvSpPr txBox="1">
            <a:spLocks noGrp="1"/>
          </p:cNvSpPr>
          <p:nvPr>
            <p:ph type="ftr" sz="quarter" idx="9"/>
          </p:nvPr>
        </p:nvSpPr>
        <p:spPr/>
        <p:txBody>
          <a:bodyPr/>
          <a:lstStyle>
            <a:lvl1pPr>
              <a:defRPr/>
            </a:lvl1pPr>
          </a:lstStyle>
          <a:p>
            <a:pPr lvl="0"/>
            <a:endParaRPr lang="en-US"/>
          </a:p>
        </p:txBody>
      </p:sp>
      <p:sp>
        <p:nvSpPr>
          <p:cNvPr id="9" name="Slide Number Placeholder 8">
            <a:extLst>
              <a:ext uri="{FF2B5EF4-FFF2-40B4-BE49-F238E27FC236}">
                <a16:creationId xmlns:a16="http://schemas.microsoft.com/office/drawing/2014/main" id="{34773C22-7CBB-4B2B-B242-75549A566EE3}"/>
              </a:ext>
            </a:extLst>
          </p:cNvPr>
          <p:cNvSpPr txBox="1">
            <a:spLocks noGrp="1"/>
          </p:cNvSpPr>
          <p:nvPr>
            <p:ph type="sldNum" sz="quarter" idx="8"/>
          </p:nvPr>
        </p:nvSpPr>
        <p:spPr/>
        <p:txBody>
          <a:bodyPr/>
          <a:lstStyle>
            <a:lvl1pPr>
              <a:defRPr/>
            </a:lvl1pPr>
          </a:lstStyle>
          <a:p>
            <a:pPr lvl="0"/>
            <a:fld id="{B4522D5B-430B-4C09-BF61-E99BD8ACF81E}" type="slidenum">
              <a:t>‹#›</a:t>
            </a:fld>
            <a:endParaRPr lang="en-US"/>
          </a:p>
        </p:txBody>
      </p:sp>
    </p:spTree>
    <p:extLst>
      <p:ext uri="{BB962C8B-B14F-4D97-AF65-F5344CB8AC3E}">
        <p14:creationId xmlns:p14="http://schemas.microsoft.com/office/powerpoint/2010/main" val="3322862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CF9F2-CF6D-43AE-83B2-C4AF56D6FE02}"/>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BE3776E0-2AE2-45B6-A04E-52ECDE943B05}"/>
              </a:ext>
            </a:extLst>
          </p:cNvPr>
          <p:cNvSpPr txBox="1">
            <a:spLocks noGrp="1"/>
          </p:cNvSpPr>
          <p:nvPr>
            <p:ph type="dt" sz="half" idx="7"/>
          </p:nvPr>
        </p:nvSpPr>
        <p:spPr/>
        <p:txBody>
          <a:bodyPr/>
          <a:lstStyle>
            <a:lvl1pPr>
              <a:defRPr/>
            </a:lvl1pPr>
          </a:lstStyle>
          <a:p>
            <a:pPr lvl="0"/>
            <a:fld id="{464D24AD-7C07-4A33-8A53-FBC7F73EA6EF}" type="datetime1">
              <a:rPr lang="en-US"/>
              <a:pPr lvl="0"/>
              <a:t>9/22/2021</a:t>
            </a:fld>
            <a:endParaRPr lang="en-US"/>
          </a:p>
        </p:txBody>
      </p:sp>
      <p:sp>
        <p:nvSpPr>
          <p:cNvPr id="4" name="Footer Placeholder 3">
            <a:extLst>
              <a:ext uri="{FF2B5EF4-FFF2-40B4-BE49-F238E27FC236}">
                <a16:creationId xmlns:a16="http://schemas.microsoft.com/office/drawing/2014/main" id="{D1E68283-168F-4239-B420-826D6D8BC645}"/>
              </a:ext>
            </a:extLst>
          </p:cNvPr>
          <p:cNvSpPr txBox="1">
            <a:spLocks noGrp="1"/>
          </p:cNvSpPr>
          <p:nvPr>
            <p:ph type="ftr" sz="quarter" idx="9"/>
          </p:nvPr>
        </p:nvSpPr>
        <p:spPr/>
        <p:txBody>
          <a:bodyPr/>
          <a:lstStyle>
            <a:lvl1pPr>
              <a:defRPr/>
            </a:lvl1pPr>
          </a:lstStyle>
          <a:p>
            <a:pPr lvl="0"/>
            <a:endParaRPr lang="en-US"/>
          </a:p>
        </p:txBody>
      </p:sp>
      <p:sp>
        <p:nvSpPr>
          <p:cNvPr id="5" name="Slide Number Placeholder 4">
            <a:extLst>
              <a:ext uri="{FF2B5EF4-FFF2-40B4-BE49-F238E27FC236}">
                <a16:creationId xmlns:a16="http://schemas.microsoft.com/office/drawing/2014/main" id="{A65E8913-4A55-47AD-8D22-C041E138CDA9}"/>
              </a:ext>
            </a:extLst>
          </p:cNvPr>
          <p:cNvSpPr txBox="1">
            <a:spLocks noGrp="1"/>
          </p:cNvSpPr>
          <p:nvPr>
            <p:ph type="sldNum" sz="quarter" idx="8"/>
          </p:nvPr>
        </p:nvSpPr>
        <p:spPr/>
        <p:txBody>
          <a:bodyPr/>
          <a:lstStyle>
            <a:lvl1pPr>
              <a:defRPr/>
            </a:lvl1pPr>
          </a:lstStyle>
          <a:p>
            <a:pPr lvl="0"/>
            <a:fld id="{FA8F2238-91EF-44FE-A993-9A623CE3FBE1}" type="slidenum">
              <a:t>‹#›</a:t>
            </a:fld>
            <a:endParaRPr lang="en-US"/>
          </a:p>
        </p:txBody>
      </p:sp>
    </p:spTree>
    <p:extLst>
      <p:ext uri="{BB962C8B-B14F-4D97-AF65-F5344CB8AC3E}">
        <p14:creationId xmlns:p14="http://schemas.microsoft.com/office/powerpoint/2010/main" val="1849899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315274-A8F7-43DE-A444-8D5CCF477537}"/>
              </a:ext>
            </a:extLst>
          </p:cNvPr>
          <p:cNvSpPr txBox="1">
            <a:spLocks noGrp="1"/>
          </p:cNvSpPr>
          <p:nvPr>
            <p:ph type="dt" sz="half" idx="7"/>
          </p:nvPr>
        </p:nvSpPr>
        <p:spPr/>
        <p:txBody>
          <a:bodyPr/>
          <a:lstStyle>
            <a:lvl1pPr>
              <a:defRPr/>
            </a:lvl1pPr>
          </a:lstStyle>
          <a:p>
            <a:pPr lvl="0"/>
            <a:fld id="{F06279EB-7CB7-42A9-8DC2-1B73F97E2368}" type="datetime1">
              <a:rPr lang="en-US"/>
              <a:pPr lvl="0"/>
              <a:t>9/22/2021</a:t>
            </a:fld>
            <a:endParaRPr lang="en-US"/>
          </a:p>
        </p:txBody>
      </p:sp>
      <p:sp>
        <p:nvSpPr>
          <p:cNvPr id="3" name="Footer Placeholder 2">
            <a:extLst>
              <a:ext uri="{FF2B5EF4-FFF2-40B4-BE49-F238E27FC236}">
                <a16:creationId xmlns:a16="http://schemas.microsoft.com/office/drawing/2014/main" id="{3D1CE61A-29BC-4657-B4C5-BD0FE0496DC9}"/>
              </a:ext>
            </a:extLst>
          </p:cNvPr>
          <p:cNvSpPr txBox="1">
            <a:spLocks noGrp="1"/>
          </p:cNvSpPr>
          <p:nvPr>
            <p:ph type="ftr" sz="quarter" idx="9"/>
          </p:nvPr>
        </p:nvSpPr>
        <p:spPr/>
        <p:txBody>
          <a:bodyPr/>
          <a:lstStyle>
            <a:lvl1pPr>
              <a:defRPr/>
            </a:lvl1pPr>
          </a:lstStyle>
          <a:p>
            <a:pPr lvl="0"/>
            <a:endParaRPr lang="en-US"/>
          </a:p>
        </p:txBody>
      </p:sp>
      <p:sp>
        <p:nvSpPr>
          <p:cNvPr id="4" name="Slide Number Placeholder 3">
            <a:extLst>
              <a:ext uri="{FF2B5EF4-FFF2-40B4-BE49-F238E27FC236}">
                <a16:creationId xmlns:a16="http://schemas.microsoft.com/office/drawing/2014/main" id="{6E8DCA69-A946-4C1B-97E4-51857A1F5750}"/>
              </a:ext>
            </a:extLst>
          </p:cNvPr>
          <p:cNvSpPr txBox="1">
            <a:spLocks noGrp="1"/>
          </p:cNvSpPr>
          <p:nvPr>
            <p:ph type="sldNum" sz="quarter" idx="8"/>
          </p:nvPr>
        </p:nvSpPr>
        <p:spPr/>
        <p:txBody>
          <a:bodyPr/>
          <a:lstStyle>
            <a:lvl1pPr>
              <a:defRPr/>
            </a:lvl1pPr>
          </a:lstStyle>
          <a:p>
            <a:pPr lvl="0"/>
            <a:fld id="{956FC50C-837F-4C2A-B21C-C1DB167161BC}" type="slidenum">
              <a:t>‹#›</a:t>
            </a:fld>
            <a:endParaRPr lang="en-US"/>
          </a:p>
        </p:txBody>
      </p:sp>
    </p:spTree>
    <p:extLst>
      <p:ext uri="{BB962C8B-B14F-4D97-AF65-F5344CB8AC3E}">
        <p14:creationId xmlns:p14="http://schemas.microsoft.com/office/powerpoint/2010/main" val="291727700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0FB14-E94B-4A1D-938D-75B5F0EC3797}"/>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Content Placeholder 2">
            <a:extLst>
              <a:ext uri="{FF2B5EF4-FFF2-40B4-BE49-F238E27FC236}">
                <a16:creationId xmlns:a16="http://schemas.microsoft.com/office/drawing/2014/main" id="{0464DD85-F288-4A9A-ABA2-A7F92582B0F1}"/>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ED9C5E1-1886-4893-93B9-A9E71C6ECA69}"/>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A530C9CD-AA00-45ED-A82B-E0094A4CC4A8}"/>
              </a:ext>
            </a:extLst>
          </p:cNvPr>
          <p:cNvSpPr txBox="1">
            <a:spLocks noGrp="1"/>
          </p:cNvSpPr>
          <p:nvPr>
            <p:ph type="dt" sz="half" idx="7"/>
          </p:nvPr>
        </p:nvSpPr>
        <p:spPr/>
        <p:txBody>
          <a:bodyPr/>
          <a:lstStyle>
            <a:lvl1pPr>
              <a:defRPr/>
            </a:lvl1pPr>
          </a:lstStyle>
          <a:p>
            <a:pPr lvl="0"/>
            <a:fld id="{36C421BA-2475-406B-9818-A77770EEDC60}" type="datetime1">
              <a:rPr lang="en-US"/>
              <a:pPr lvl="0"/>
              <a:t>9/22/2021</a:t>
            </a:fld>
            <a:endParaRPr lang="en-US"/>
          </a:p>
        </p:txBody>
      </p:sp>
      <p:sp>
        <p:nvSpPr>
          <p:cNvPr id="6" name="Footer Placeholder 5">
            <a:extLst>
              <a:ext uri="{FF2B5EF4-FFF2-40B4-BE49-F238E27FC236}">
                <a16:creationId xmlns:a16="http://schemas.microsoft.com/office/drawing/2014/main" id="{99BC9764-1DB0-4630-BCB5-A9AC1BD5C23B}"/>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CD61020E-545C-4F45-A626-48B8D6A9D877}"/>
              </a:ext>
            </a:extLst>
          </p:cNvPr>
          <p:cNvSpPr txBox="1">
            <a:spLocks noGrp="1"/>
          </p:cNvSpPr>
          <p:nvPr>
            <p:ph type="sldNum" sz="quarter" idx="8"/>
          </p:nvPr>
        </p:nvSpPr>
        <p:spPr/>
        <p:txBody>
          <a:bodyPr/>
          <a:lstStyle>
            <a:lvl1pPr>
              <a:defRPr/>
            </a:lvl1pPr>
          </a:lstStyle>
          <a:p>
            <a:pPr lvl="0"/>
            <a:fld id="{A61DE13D-DCBF-48C1-968F-BCD63A3BCEB1}" type="slidenum">
              <a:t>‹#›</a:t>
            </a:fld>
            <a:endParaRPr lang="en-US"/>
          </a:p>
        </p:txBody>
      </p:sp>
    </p:spTree>
    <p:extLst>
      <p:ext uri="{BB962C8B-B14F-4D97-AF65-F5344CB8AC3E}">
        <p14:creationId xmlns:p14="http://schemas.microsoft.com/office/powerpoint/2010/main" val="3731471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6507D-EC61-4C7D-A465-87242B0D3841}"/>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p>
        </p:txBody>
      </p:sp>
      <p:sp>
        <p:nvSpPr>
          <p:cNvPr id="3" name="Picture Placeholder 2">
            <a:extLst>
              <a:ext uri="{FF2B5EF4-FFF2-40B4-BE49-F238E27FC236}">
                <a16:creationId xmlns:a16="http://schemas.microsoft.com/office/drawing/2014/main" id="{9A26DCE6-8FE0-4C99-8AC0-B7E2B1F16264}"/>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en-US"/>
          </a:p>
        </p:txBody>
      </p:sp>
      <p:sp>
        <p:nvSpPr>
          <p:cNvPr id="4" name="Text Placeholder 3">
            <a:extLst>
              <a:ext uri="{FF2B5EF4-FFF2-40B4-BE49-F238E27FC236}">
                <a16:creationId xmlns:a16="http://schemas.microsoft.com/office/drawing/2014/main" id="{B267070B-0C47-476B-8AFD-4373E1E0C7B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Click to edit Master text styles</a:t>
            </a:r>
          </a:p>
        </p:txBody>
      </p:sp>
      <p:sp>
        <p:nvSpPr>
          <p:cNvPr id="5" name="Date Placeholder 4">
            <a:extLst>
              <a:ext uri="{FF2B5EF4-FFF2-40B4-BE49-F238E27FC236}">
                <a16:creationId xmlns:a16="http://schemas.microsoft.com/office/drawing/2014/main" id="{E217D962-86EE-4DB8-AB78-C3000F4823DA}"/>
              </a:ext>
            </a:extLst>
          </p:cNvPr>
          <p:cNvSpPr txBox="1">
            <a:spLocks noGrp="1"/>
          </p:cNvSpPr>
          <p:nvPr>
            <p:ph type="dt" sz="half" idx="7"/>
          </p:nvPr>
        </p:nvSpPr>
        <p:spPr/>
        <p:txBody>
          <a:bodyPr/>
          <a:lstStyle>
            <a:lvl1pPr>
              <a:defRPr/>
            </a:lvl1pPr>
          </a:lstStyle>
          <a:p>
            <a:pPr lvl="0"/>
            <a:fld id="{68EE102F-1DD0-49BE-B7A9-B968213C33DE}" type="datetime1">
              <a:rPr lang="en-US"/>
              <a:pPr lvl="0"/>
              <a:t>9/22/2021</a:t>
            </a:fld>
            <a:endParaRPr lang="en-US"/>
          </a:p>
        </p:txBody>
      </p:sp>
      <p:sp>
        <p:nvSpPr>
          <p:cNvPr id="6" name="Footer Placeholder 5">
            <a:extLst>
              <a:ext uri="{FF2B5EF4-FFF2-40B4-BE49-F238E27FC236}">
                <a16:creationId xmlns:a16="http://schemas.microsoft.com/office/drawing/2014/main" id="{00AE9BA4-EBC1-44A6-8123-A9F4D7CE528D}"/>
              </a:ext>
            </a:extLst>
          </p:cNvPr>
          <p:cNvSpPr txBox="1">
            <a:spLocks noGrp="1"/>
          </p:cNvSpPr>
          <p:nvPr>
            <p:ph type="ftr" sz="quarter" idx="9"/>
          </p:nvPr>
        </p:nvSpPr>
        <p:spPr/>
        <p:txBody>
          <a:bodyPr/>
          <a:lstStyle>
            <a:lvl1pPr>
              <a:defRPr/>
            </a:lvl1pPr>
          </a:lstStyle>
          <a:p>
            <a:pPr lvl="0"/>
            <a:endParaRPr lang="en-US"/>
          </a:p>
        </p:txBody>
      </p:sp>
      <p:sp>
        <p:nvSpPr>
          <p:cNvPr id="7" name="Slide Number Placeholder 6">
            <a:extLst>
              <a:ext uri="{FF2B5EF4-FFF2-40B4-BE49-F238E27FC236}">
                <a16:creationId xmlns:a16="http://schemas.microsoft.com/office/drawing/2014/main" id="{9A0FABD1-84C9-40F2-9B9E-F931539D35DC}"/>
              </a:ext>
            </a:extLst>
          </p:cNvPr>
          <p:cNvSpPr txBox="1">
            <a:spLocks noGrp="1"/>
          </p:cNvSpPr>
          <p:nvPr>
            <p:ph type="sldNum" sz="quarter" idx="8"/>
          </p:nvPr>
        </p:nvSpPr>
        <p:spPr/>
        <p:txBody>
          <a:bodyPr/>
          <a:lstStyle>
            <a:lvl1pPr>
              <a:defRPr/>
            </a:lvl1pPr>
          </a:lstStyle>
          <a:p>
            <a:pPr lvl="0"/>
            <a:fld id="{F6FC34DD-B282-4E23-99AE-27D8D60E1374}" type="slidenum">
              <a:t>‹#›</a:t>
            </a:fld>
            <a:endParaRPr lang="en-US"/>
          </a:p>
        </p:txBody>
      </p:sp>
    </p:spTree>
    <p:extLst>
      <p:ext uri="{BB962C8B-B14F-4D97-AF65-F5344CB8AC3E}">
        <p14:creationId xmlns:p14="http://schemas.microsoft.com/office/powerpoint/2010/main" val="87487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D06973-1518-46EF-AAE9-7FEDC0880120}"/>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613B3999-8856-4ABC-8F64-ADEB9EDC7DFB}"/>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CD60F5-6D04-44C0-867A-B95361D13B6B}"/>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93F0A9CC-9C87-4AAA-A84E-26630813747E}" type="datetime1">
              <a:rPr lang="en-US"/>
              <a:pPr lvl="0"/>
              <a:t>9/22/2021</a:t>
            </a:fld>
            <a:endParaRPr lang="en-US"/>
          </a:p>
        </p:txBody>
      </p:sp>
      <p:sp>
        <p:nvSpPr>
          <p:cNvPr id="5" name="Footer Placeholder 4">
            <a:extLst>
              <a:ext uri="{FF2B5EF4-FFF2-40B4-BE49-F238E27FC236}">
                <a16:creationId xmlns:a16="http://schemas.microsoft.com/office/drawing/2014/main" id="{4C15F514-AAD8-4A28-B4CD-3C7857F0FA6D}"/>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endParaRPr lang="en-US"/>
          </a:p>
        </p:txBody>
      </p:sp>
      <p:sp>
        <p:nvSpPr>
          <p:cNvPr id="6" name="Slide Number Placeholder 5">
            <a:extLst>
              <a:ext uri="{FF2B5EF4-FFF2-40B4-BE49-F238E27FC236}">
                <a16:creationId xmlns:a16="http://schemas.microsoft.com/office/drawing/2014/main" id="{BE1E5D7F-7E82-4261-A7EA-A60205A11587}"/>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1200" b="0" i="0" u="none" strike="noStrike" kern="1200" cap="none" spc="0" baseline="0">
                <a:solidFill>
                  <a:srgbClr val="898989"/>
                </a:solidFill>
                <a:uFillTx/>
                <a:latin typeface="Calibri"/>
              </a:defRPr>
            </a:lvl1pPr>
          </a:lstStyle>
          <a:p>
            <a:pPr lvl="0"/>
            <a:fld id="{3B1902C5-C69B-4E39-905E-46E53B44E8CF}"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9651-11C0-4C08-942A-8AC0BDEACF74}"/>
              </a:ext>
            </a:extLst>
          </p:cNvPr>
          <p:cNvSpPr txBox="1">
            <a:spLocks noGrp="1"/>
          </p:cNvSpPr>
          <p:nvPr>
            <p:ph type="ctrTitle"/>
          </p:nvPr>
        </p:nvSpPr>
        <p:spPr/>
        <p:txBody>
          <a:bodyPr/>
          <a:lstStyle/>
          <a:p>
            <a:pPr lvl="0"/>
            <a:r>
              <a:rPr lang="da-DK" dirty="0"/>
              <a:t>Project Managment</a:t>
            </a:r>
            <a:endParaRPr lang="en-US" dirty="0"/>
          </a:p>
        </p:txBody>
      </p:sp>
      <p:sp>
        <p:nvSpPr>
          <p:cNvPr id="3" name="Subtitle 2">
            <a:extLst>
              <a:ext uri="{FF2B5EF4-FFF2-40B4-BE49-F238E27FC236}">
                <a16:creationId xmlns:a16="http://schemas.microsoft.com/office/drawing/2014/main" id="{6B9A55A2-0D8E-46A4-BA69-83A52D7CAFF4}"/>
              </a:ext>
            </a:extLst>
          </p:cNvPr>
          <p:cNvSpPr txBox="1">
            <a:spLocks noGrp="1"/>
          </p:cNvSpPr>
          <p:nvPr>
            <p:ph type="subTitle" idx="1"/>
          </p:nvPr>
        </p:nvSpPr>
        <p:spPr/>
        <p:txBody>
          <a:bodyPr/>
          <a:lstStyle/>
          <a:p>
            <a:pPr lvl="0"/>
            <a:r>
              <a:rPr lang="da-DK"/>
              <a:t>Dr. Ibahim Elsemman</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BA109BD-95C8-40EC-92B4-31D6AD95EA99}"/>
              </a:ext>
            </a:extLst>
          </p:cNvPr>
          <p:cNvPicPr>
            <a:picLocks noChangeAspect="1"/>
          </p:cNvPicPr>
          <p:nvPr/>
        </p:nvPicPr>
        <p:blipFill>
          <a:blip r:embed="rId2"/>
          <a:stretch>
            <a:fillRect/>
          </a:stretch>
        </p:blipFill>
        <p:spPr>
          <a:xfrm>
            <a:off x="1071512" y="0"/>
            <a:ext cx="9509970" cy="6858000"/>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DEC6E83C-7F6B-4F61-96B5-7384047BDB3B}"/>
              </a:ext>
            </a:extLst>
          </p:cNvPr>
          <p:cNvPicPr>
            <a:picLocks noChangeAspect="1"/>
          </p:cNvPicPr>
          <p:nvPr/>
        </p:nvPicPr>
        <p:blipFill>
          <a:blip r:embed="rId2"/>
          <a:stretch>
            <a:fillRect/>
          </a:stretch>
        </p:blipFill>
        <p:spPr>
          <a:xfrm>
            <a:off x="1654643" y="0"/>
            <a:ext cx="9113724" cy="6858000"/>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5BCCA3F-794F-43E0-84BF-FFB087EDFE64}"/>
              </a:ext>
            </a:extLst>
          </p:cNvPr>
          <p:cNvPicPr>
            <a:picLocks noChangeAspect="1"/>
          </p:cNvPicPr>
          <p:nvPr/>
        </p:nvPicPr>
        <p:blipFill>
          <a:blip r:embed="rId2"/>
          <a:stretch>
            <a:fillRect/>
          </a:stretch>
        </p:blipFill>
        <p:spPr>
          <a:xfrm>
            <a:off x="1719739" y="0"/>
            <a:ext cx="9156774" cy="6858000"/>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B7F51D8-1119-4057-9F62-DFEF3CCA0D5E}"/>
              </a:ext>
            </a:extLst>
          </p:cNvPr>
          <p:cNvPicPr>
            <a:picLocks noChangeAspect="1"/>
          </p:cNvPicPr>
          <p:nvPr/>
        </p:nvPicPr>
        <p:blipFill>
          <a:blip r:embed="rId2"/>
          <a:stretch>
            <a:fillRect/>
          </a:stretch>
        </p:blipFill>
        <p:spPr>
          <a:xfrm>
            <a:off x="1116656" y="0"/>
            <a:ext cx="10151202" cy="6858000"/>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A47F9E-7C59-48AA-88F7-E21A49680BBC}"/>
              </a:ext>
            </a:extLst>
          </p:cNvPr>
          <p:cNvPicPr>
            <a:picLocks noChangeAspect="1"/>
          </p:cNvPicPr>
          <p:nvPr/>
        </p:nvPicPr>
        <p:blipFill>
          <a:blip r:embed="rId2"/>
          <a:stretch>
            <a:fillRect/>
          </a:stretch>
        </p:blipFill>
        <p:spPr>
          <a:xfrm>
            <a:off x="1440966" y="0"/>
            <a:ext cx="9310064" cy="6858000"/>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071E86-EA94-40C4-9C2E-41FC17757323}"/>
              </a:ext>
            </a:extLst>
          </p:cNvPr>
          <p:cNvPicPr>
            <a:picLocks noChangeAspect="1"/>
          </p:cNvPicPr>
          <p:nvPr/>
        </p:nvPicPr>
        <p:blipFill>
          <a:blip r:embed="rId2"/>
          <a:stretch>
            <a:fillRect/>
          </a:stretch>
        </p:blipFill>
        <p:spPr>
          <a:xfrm>
            <a:off x="1311350" y="0"/>
            <a:ext cx="9569305" cy="6858000"/>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931DA1-49CE-4448-A184-CA711E5743E0}"/>
              </a:ext>
            </a:extLst>
          </p:cNvPr>
          <p:cNvPicPr>
            <a:picLocks noChangeAspect="1"/>
          </p:cNvPicPr>
          <p:nvPr/>
        </p:nvPicPr>
        <p:blipFill>
          <a:blip r:embed="rId2"/>
          <a:stretch>
            <a:fillRect/>
          </a:stretch>
        </p:blipFill>
        <p:spPr>
          <a:xfrm>
            <a:off x="1211753" y="0"/>
            <a:ext cx="9903244" cy="6858000"/>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1EDC9A-0F31-48D5-A048-A962A7799899}"/>
              </a:ext>
            </a:extLst>
          </p:cNvPr>
          <p:cNvPicPr>
            <a:picLocks noChangeAspect="1"/>
          </p:cNvPicPr>
          <p:nvPr/>
        </p:nvPicPr>
        <p:blipFill>
          <a:blip r:embed="rId2"/>
          <a:stretch>
            <a:fillRect/>
          </a:stretch>
        </p:blipFill>
        <p:spPr>
          <a:xfrm>
            <a:off x="1453127" y="0"/>
            <a:ext cx="9285750" cy="6858000"/>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634581-18F1-43B0-8096-07680BCF3DA7}"/>
              </a:ext>
            </a:extLst>
          </p:cNvPr>
          <p:cNvPicPr>
            <a:picLocks noChangeAspect="1"/>
          </p:cNvPicPr>
          <p:nvPr/>
        </p:nvPicPr>
        <p:blipFill>
          <a:blip r:embed="rId2"/>
          <a:stretch>
            <a:fillRect/>
          </a:stretch>
        </p:blipFill>
        <p:spPr>
          <a:xfrm>
            <a:off x="1255023" y="0"/>
            <a:ext cx="9470193" cy="6858000"/>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B9A9FD-8612-46F7-9555-2CA60EEC4BDE}"/>
              </a:ext>
            </a:extLst>
          </p:cNvPr>
          <p:cNvPicPr>
            <a:picLocks noChangeAspect="1"/>
          </p:cNvPicPr>
          <p:nvPr/>
        </p:nvPicPr>
        <p:blipFill>
          <a:blip r:embed="rId2"/>
          <a:stretch>
            <a:fillRect/>
          </a:stretch>
        </p:blipFill>
        <p:spPr>
          <a:xfrm>
            <a:off x="1354866" y="0"/>
            <a:ext cx="9482273" cy="6858000"/>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C80B5B-FDC6-4CF3-9814-7D3F6A5ED1C3}"/>
              </a:ext>
            </a:extLst>
          </p:cNvPr>
          <p:cNvSpPr>
            <a:spLocks noGrp="1"/>
          </p:cNvSpPr>
          <p:nvPr>
            <p:ph type="title"/>
          </p:nvPr>
        </p:nvSpPr>
        <p:spPr>
          <a:xfrm>
            <a:off x="831847" y="2967903"/>
            <a:ext cx="10515600" cy="1621562"/>
          </a:xfrm>
        </p:spPr>
        <p:txBody>
          <a:bodyPr>
            <a:normAutofit fontScale="90000"/>
          </a:bodyPr>
          <a:lstStyle/>
          <a:p>
            <a:r>
              <a:rPr lang="da-DK" dirty="0"/>
              <a:t>Lecture 1: Why do need PM in making software?</a:t>
            </a:r>
            <a:endParaRPr lang="en-US" dirty="0"/>
          </a:p>
        </p:txBody>
      </p:sp>
      <p:sp>
        <p:nvSpPr>
          <p:cNvPr id="5" name="Text Placeholder 4">
            <a:extLst>
              <a:ext uri="{FF2B5EF4-FFF2-40B4-BE49-F238E27FC236}">
                <a16:creationId xmlns:a16="http://schemas.microsoft.com/office/drawing/2014/main" id="{A357CB7A-BC10-4CC7-B599-641AD7A8A6D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0611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C00E43-398B-4501-B5C3-B65F101EC611}"/>
              </a:ext>
            </a:extLst>
          </p:cNvPr>
          <p:cNvPicPr>
            <a:picLocks noChangeAspect="1"/>
          </p:cNvPicPr>
          <p:nvPr/>
        </p:nvPicPr>
        <p:blipFill>
          <a:blip r:embed="rId2"/>
          <a:stretch>
            <a:fillRect/>
          </a:stretch>
        </p:blipFill>
        <p:spPr>
          <a:xfrm>
            <a:off x="1439329" y="0"/>
            <a:ext cx="9313328" cy="6858000"/>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B21223-381E-473F-9421-6242CDD63400}"/>
              </a:ext>
            </a:extLst>
          </p:cNvPr>
          <p:cNvPicPr>
            <a:picLocks noChangeAspect="1"/>
          </p:cNvPicPr>
          <p:nvPr/>
        </p:nvPicPr>
        <p:blipFill>
          <a:blip r:embed="rId2"/>
          <a:stretch>
            <a:fillRect/>
          </a:stretch>
        </p:blipFill>
        <p:spPr>
          <a:xfrm>
            <a:off x="1554480" y="0"/>
            <a:ext cx="9083036" cy="6858000"/>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2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D15849-4360-490A-B34D-A82469A11401}"/>
              </a:ext>
            </a:extLst>
          </p:cNvPr>
          <p:cNvPicPr>
            <a:picLocks noChangeAspect="1"/>
          </p:cNvPicPr>
          <p:nvPr/>
        </p:nvPicPr>
        <p:blipFill>
          <a:blip r:embed="rId2"/>
          <a:stretch>
            <a:fillRect/>
          </a:stretch>
        </p:blipFill>
        <p:spPr>
          <a:xfrm>
            <a:off x="1773286" y="0"/>
            <a:ext cx="9088185" cy="6858000"/>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2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3D614-974B-4411-90A2-D7A2630BB97E}"/>
              </a:ext>
            </a:extLst>
          </p:cNvPr>
          <p:cNvPicPr>
            <a:picLocks noChangeAspect="1"/>
          </p:cNvPicPr>
          <p:nvPr/>
        </p:nvPicPr>
        <p:blipFill>
          <a:blip r:embed="rId2"/>
          <a:stretch>
            <a:fillRect/>
          </a:stretch>
        </p:blipFill>
        <p:spPr>
          <a:xfrm>
            <a:off x="1727914" y="0"/>
            <a:ext cx="9063432" cy="6858000"/>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2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91019-5DF4-408F-B8C9-FC3BCFDF7F30}"/>
              </a:ext>
            </a:extLst>
          </p:cNvPr>
          <p:cNvPicPr>
            <a:picLocks noChangeAspect="1"/>
          </p:cNvPicPr>
          <p:nvPr/>
        </p:nvPicPr>
        <p:blipFill>
          <a:blip r:embed="rId2"/>
          <a:stretch>
            <a:fillRect/>
          </a:stretch>
        </p:blipFill>
        <p:spPr>
          <a:xfrm>
            <a:off x="1558064" y="96249"/>
            <a:ext cx="9075877" cy="6858000"/>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26">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6B09256-59CC-4BA8-B31F-49F7644E5D57}"/>
              </a:ext>
            </a:extLst>
          </p:cNvPr>
          <p:cNvPicPr>
            <a:picLocks noChangeAspect="1"/>
          </p:cNvPicPr>
          <p:nvPr/>
        </p:nvPicPr>
        <p:blipFill>
          <a:blip r:embed="rId2"/>
          <a:stretch>
            <a:fillRect/>
          </a:stretch>
        </p:blipFill>
        <p:spPr>
          <a:xfrm>
            <a:off x="1462006" y="0"/>
            <a:ext cx="9267983" cy="6858000"/>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2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08B42B-8D17-46F6-B85E-1052D8D71B7B}"/>
              </a:ext>
            </a:extLst>
          </p:cNvPr>
          <p:cNvPicPr>
            <a:picLocks noChangeAspect="1"/>
          </p:cNvPicPr>
          <p:nvPr/>
        </p:nvPicPr>
        <p:blipFill>
          <a:blip r:embed="rId2"/>
          <a:stretch>
            <a:fillRect/>
          </a:stretch>
        </p:blipFill>
        <p:spPr>
          <a:xfrm>
            <a:off x="1551819" y="0"/>
            <a:ext cx="9088367" cy="6858000"/>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2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726538-FD51-4475-B1D5-522BBDDFFA5D}"/>
              </a:ext>
            </a:extLst>
          </p:cNvPr>
          <p:cNvPicPr>
            <a:picLocks noChangeAspect="1"/>
          </p:cNvPicPr>
          <p:nvPr/>
        </p:nvPicPr>
        <p:blipFill>
          <a:blip r:embed="rId2"/>
          <a:stretch>
            <a:fillRect/>
          </a:stretch>
        </p:blipFill>
        <p:spPr>
          <a:xfrm>
            <a:off x="952091" y="0"/>
            <a:ext cx="10095314" cy="6858000"/>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2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C23B64-8C23-4109-8E85-FA4ABD79F601}"/>
              </a:ext>
            </a:extLst>
          </p:cNvPr>
          <p:cNvPicPr>
            <a:picLocks noChangeAspect="1"/>
          </p:cNvPicPr>
          <p:nvPr/>
        </p:nvPicPr>
        <p:blipFill>
          <a:blip r:embed="rId2"/>
          <a:stretch>
            <a:fillRect/>
          </a:stretch>
        </p:blipFill>
        <p:spPr>
          <a:xfrm>
            <a:off x="1638668" y="0"/>
            <a:ext cx="8914659" cy="6858000"/>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3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91A2CD-65C7-4F24-B09D-5B507B453EE6}"/>
              </a:ext>
            </a:extLst>
          </p:cNvPr>
          <p:cNvPicPr>
            <a:picLocks noChangeAspect="1"/>
          </p:cNvPicPr>
          <p:nvPr/>
        </p:nvPicPr>
        <p:blipFill>
          <a:blip r:embed="rId2"/>
          <a:stretch>
            <a:fillRect/>
          </a:stretch>
        </p:blipFill>
        <p:spPr>
          <a:xfrm>
            <a:off x="1522558" y="31281"/>
            <a:ext cx="9146880" cy="6858000"/>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3C81-12A1-4649-9158-3ACFF01416B9}"/>
              </a:ext>
            </a:extLst>
          </p:cNvPr>
          <p:cNvSpPr txBox="1">
            <a:spLocks noGrp="1"/>
          </p:cNvSpPr>
          <p:nvPr>
            <p:ph type="title"/>
          </p:nvPr>
        </p:nvSpPr>
        <p:spPr/>
        <p:txBody>
          <a:bodyPr/>
          <a:lstStyle/>
          <a:p>
            <a:pPr lvl="0"/>
            <a:r>
              <a:rPr lang="da-DK"/>
              <a:t>The problem</a:t>
            </a:r>
            <a:endParaRPr lang="en-US"/>
          </a:p>
        </p:txBody>
      </p:sp>
      <p:sp>
        <p:nvSpPr>
          <p:cNvPr id="3" name="Content Placeholder 4">
            <a:extLst>
              <a:ext uri="{FF2B5EF4-FFF2-40B4-BE49-F238E27FC236}">
                <a16:creationId xmlns:a16="http://schemas.microsoft.com/office/drawing/2014/main" id="{43C4E726-63E5-44E5-A455-B55929C98D5E}"/>
              </a:ext>
            </a:extLst>
          </p:cNvPr>
          <p:cNvSpPr txBox="1">
            <a:spLocks noGrp="1"/>
          </p:cNvSpPr>
          <p:nvPr>
            <p:ph idx="1"/>
          </p:nvPr>
        </p:nvSpPr>
        <p:spPr/>
        <p:txBody>
          <a:bodyPr/>
          <a:lstStyle/>
          <a:p>
            <a:pPr marL="0" lvl="0" indent="0">
              <a:buNone/>
            </a:pPr>
            <a:r>
              <a:rPr lang="da-DK"/>
              <a:t>Lecture 1</a:t>
            </a:r>
          </a:p>
          <a:p>
            <a:pPr marL="0" lvl="0" indent="0">
              <a:buNone/>
            </a:pPr>
            <a:endParaRPr lang="da-DK"/>
          </a:p>
          <a:p>
            <a:pPr marL="0" lvl="0" indent="0">
              <a:buNone/>
            </a:pPr>
            <a:r>
              <a:rPr lang="da-DK"/>
              <a:t>Developing Software does not mean writing algorithms.</a:t>
            </a:r>
          </a:p>
          <a:p>
            <a:pPr marL="0" lvl="0" indent="0">
              <a:buNone/>
            </a:pPr>
            <a:endParaRPr lang="da-DK"/>
          </a:p>
          <a:p>
            <a:pPr marL="0" lvl="0" indent="0">
              <a:buNone/>
            </a:pPr>
            <a:r>
              <a:rPr lang="da-DK"/>
              <a:t>We MUST plan when we are developing Software.</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DA997A-775B-43C5-8C59-C9075EA0FF51}"/>
              </a:ext>
            </a:extLst>
          </p:cNvPr>
          <p:cNvPicPr>
            <a:picLocks noChangeAspect="1"/>
          </p:cNvPicPr>
          <p:nvPr/>
        </p:nvPicPr>
        <p:blipFill>
          <a:blip r:embed="rId2"/>
          <a:stretch>
            <a:fillRect/>
          </a:stretch>
        </p:blipFill>
        <p:spPr>
          <a:xfrm>
            <a:off x="1505138" y="0"/>
            <a:ext cx="9181709" cy="6858000"/>
          </a:xfrm>
          <a:prstGeom prst="rect">
            <a:avLst/>
          </a:prstGeom>
          <a:noFill/>
          <a:ln cap="flat">
            <a:noFill/>
          </a:ln>
        </p:spPr>
      </p:pic>
      <p:sp>
        <p:nvSpPr>
          <p:cNvPr id="3" name="TextBox 2">
            <a:extLst>
              <a:ext uri="{FF2B5EF4-FFF2-40B4-BE49-F238E27FC236}">
                <a16:creationId xmlns:a16="http://schemas.microsoft.com/office/drawing/2014/main" id="{AA29D393-EE36-4B92-A05B-CA741035F923}"/>
              </a:ext>
            </a:extLst>
          </p:cNvPr>
          <p:cNvSpPr txBox="1"/>
          <p:nvPr/>
        </p:nvSpPr>
        <p:spPr>
          <a:xfrm>
            <a:off x="500515" y="1068403"/>
            <a:ext cx="3339964"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a-DK" sz="4000" b="0" i="0" u="none" strike="noStrike" kern="1200" cap="none" spc="0" baseline="0">
                <a:solidFill>
                  <a:srgbClr val="FF0000"/>
                </a:solidFill>
                <a:uFillTx/>
                <a:latin typeface="Calibri"/>
              </a:rPr>
              <a:t>We are here</a:t>
            </a:r>
            <a:endParaRPr lang="en-US" sz="4000" b="0" i="0" u="none" strike="noStrike" kern="1200" cap="none" spc="0" baseline="0">
              <a:solidFill>
                <a:srgbClr val="FF0000"/>
              </a:solidFill>
              <a:uFillTx/>
              <a:latin typeface="Calibri"/>
            </a:endParaRPr>
          </a:p>
        </p:txBody>
      </p:sp>
      <p:sp>
        <p:nvSpPr>
          <p:cNvPr id="4" name="Arrow: Down 3">
            <a:extLst>
              <a:ext uri="{FF2B5EF4-FFF2-40B4-BE49-F238E27FC236}">
                <a16:creationId xmlns:a16="http://schemas.microsoft.com/office/drawing/2014/main" id="{9D53B1C5-7523-467A-9016-6956173681F4}"/>
              </a:ext>
            </a:extLst>
          </p:cNvPr>
          <p:cNvSpPr/>
          <p:nvPr/>
        </p:nvSpPr>
        <p:spPr>
          <a:xfrm rot="18847894">
            <a:off x="2668660" y="1623083"/>
            <a:ext cx="329193" cy="709382"/>
          </a:xfrm>
          <a:custGeom>
            <a:avLst>
              <a:gd name="f0" fmla="val 16588"/>
              <a:gd name="f1" fmla="val 5400"/>
            </a:avLst>
            <a:gdLst>
              <a:gd name="f2" fmla="val 10800000"/>
              <a:gd name="f3" fmla="val 5400000"/>
              <a:gd name="f4" fmla="val 180"/>
              <a:gd name="f5" fmla="val w"/>
              <a:gd name="f6" fmla="val h"/>
              <a:gd name="f7" fmla="val 0"/>
              <a:gd name="f8" fmla="val 21600"/>
              <a:gd name="f9" fmla="val 10800"/>
              <a:gd name="f10" fmla="+- 0 0 -270"/>
              <a:gd name="f11" fmla="+- 0 0 -90"/>
              <a:gd name="f12" fmla="*/ f5 1 21600"/>
              <a:gd name="f13" fmla="*/ f6 1 21600"/>
              <a:gd name="f14" fmla="pin 0 f1 10800"/>
              <a:gd name="f15" fmla="pin 0 f0 21600"/>
              <a:gd name="f16" fmla="*/ f10 f2 1"/>
              <a:gd name="f17" fmla="*/ f11 f2 1"/>
              <a:gd name="f18" fmla="val f14"/>
              <a:gd name="f19" fmla="val f15"/>
              <a:gd name="f20" fmla="+- 21600 0 f14"/>
              <a:gd name="f21" fmla="*/ f14 f12 1"/>
              <a:gd name="f22" fmla="*/ f15 f13 1"/>
              <a:gd name="f23" fmla="*/ 0 f13 1"/>
              <a:gd name="f24" fmla="*/ 0 f12 1"/>
              <a:gd name="f25" fmla="*/ f16 1 f4"/>
              <a:gd name="f26" fmla="*/ 21600 f12 1"/>
              <a:gd name="f27" fmla="*/ f17 1 f4"/>
              <a:gd name="f28" fmla="+- 21600 0 f19"/>
              <a:gd name="f29" fmla="*/ f18 f12 1"/>
              <a:gd name="f30" fmla="*/ f20 f12 1"/>
              <a:gd name="f31" fmla="*/ f19 f13 1"/>
              <a:gd name="f32" fmla="+- f25 0 f3"/>
              <a:gd name="f33" fmla="+- f27 0 f3"/>
              <a:gd name="f34" fmla="*/ f28 f18 1"/>
              <a:gd name="f35" fmla="*/ f34 1 10800"/>
              <a:gd name="f36" fmla="+- f19 f35 0"/>
              <a:gd name="f37" fmla="*/ f36 f13 1"/>
            </a:gdLst>
            <a:ahLst>
              <a:ahXY gdRefX="f1" minX="f7" maxX="f9" gdRefY="f0" minY="f7" maxY="f8">
                <a:pos x="f21" y="f22"/>
              </a:ahXY>
            </a:ahLst>
            <a:cxnLst>
              <a:cxn ang="3cd4">
                <a:pos x="hc" y="t"/>
              </a:cxn>
              <a:cxn ang="0">
                <a:pos x="r" y="vc"/>
              </a:cxn>
              <a:cxn ang="cd4">
                <a:pos x="hc" y="b"/>
              </a:cxn>
              <a:cxn ang="cd2">
                <a:pos x="l" y="vc"/>
              </a:cxn>
              <a:cxn ang="f32">
                <a:pos x="f24" y="f31"/>
              </a:cxn>
              <a:cxn ang="f33">
                <a:pos x="f26" y="f31"/>
              </a:cxn>
            </a:cxnLst>
            <a:rect l="f29" t="f23" r="f30" b="f37"/>
            <a:pathLst>
              <a:path w="21600" h="21600">
                <a:moveTo>
                  <a:pt x="f18" y="f7"/>
                </a:moveTo>
                <a:lnTo>
                  <a:pt x="f18" y="f19"/>
                </a:lnTo>
                <a:lnTo>
                  <a:pt x="f7" y="f19"/>
                </a:lnTo>
                <a:lnTo>
                  <a:pt x="f9" y="f8"/>
                </a:lnTo>
                <a:lnTo>
                  <a:pt x="f8" y="f19"/>
                </a:lnTo>
                <a:lnTo>
                  <a:pt x="f20" y="f19"/>
                </a:lnTo>
                <a:lnTo>
                  <a:pt x="f20" y="f7"/>
                </a:lnTo>
                <a:close/>
              </a:path>
            </a:pathLst>
          </a:custGeom>
          <a:solidFill>
            <a:srgbClr val="FF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3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045F4-11E8-45B6-A0E7-33B82133A2E6}"/>
              </a:ext>
            </a:extLst>
          </p:cNvPr>
          <p:cNvSpPr txBox="1">
            <a:spLocks noGrp="1"/>
          </p:cNvSpPr>
          <p:nvPr>
            <p:ph type="title"/>
          </p:nvPr>
        </p:nvSpPr>
        <p:spPr/>
        <p:txBody>
          <a:bodyPr/>
          <a:lstStyle/>
          <a:p>
            <a:pPr lvl="0"/>
            <a:r>
              <a:rPr lang="da-DK"/>
              <a:t>Agree or do not agree</a:t>
            </a:r>
            <a:endParaRPr lang="en-US"/>
          </a:p>
        </p:txBody>
      </p:sp>
      <p:sp>
        <p:nvSpPr>
          <p:cNvPr id="3" name="Content Placeholder 2">
            <a:extLst>
              <a:ext uri="{FF2B5EF4-FFF2-40B4-BE49-F238E27FC236}">
                <a16:creationId xmlns:a16="http://schemas.microsoft.com/office/drawing/2014/main" id="{5D2D26BE-CB07-40BC-A95A-82E8365FCD6B}"/>
              </a:ext>
            </a:extLst>
          </p:cNvPr>
          <p:cNvSpPr txBox="1">
            <a:spLocks noGrp="1"/>
          </p:cNvSpPr>
          <p:nvPr>
            <p:ph idx="1"/>
          </p:nvPr>
        </p:nvSpPr>
        <p:spPr>
          <a:xfrm>
            <a:off x="838203" y="1825627"/>
            <a:ext cx="10515600" cy="4247918"/>
          </a:xfrm>
        </p:spPr>
        <p:txBody>
          <a:bodyPr/>
          <a:lstStyle/>
          <a:p>
            <a:pPr lvl="0"/>
            <a:r>
              <a:rPr lang="da-DK"/>
              <a:t>Software is a collection alghorithm.</a:t>
            </a:r>
          </a:p>
          <a:p>
            <a:pPr lvl="0"/>
            <a:endParaRPr lang="da-DK"/>
          </a:p>
          <a:p>
            <a:pPr lvl="0"/>
            <a:r>
              <a:rPr lang="da-DK"/>
              <a:t>We should write algorithms to make a new software.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37D-D9C2-4927-9D6B-5BF743E35B63}"/>
              </a:ext>
            </a:extLst>
          </p:cNvPr>
          <p:cNvSpPr txBox="1">
            <a:spLocks noGrp="1"/>
          </p:cNvSpPr>
          <p:nvPr>
            <p:ph type="title"/>
          </p:nvPr>
        </p:nvSpPr>
        <p:spPr>
          <a:xfrm>
            <a:off x="838203" y="168752"/>
            <a:ext cx="10515600" cy="1325559"/>
          </a:xfrm>
        </p:spPr>
        <p:txBody>
          <a:bodyPr/>
          <a:lstStyle/>
          <a:p>
            <a:pPr lvl="0"/>
            <a:r>
              <a:rPr lang="en-US" b="1">
                <a:solidFill>
                  <a:srgbClr val="505050"/>
                </a:solidFill>
                <a:latin typeface="Helvetica" pitchFamily="34"/>
              </a:rPr>
              <a:t>Software Development Process</a:t>
            </a:r>
            <a:endParaRPr lang="en-US"/>
          </a:p>
        </p:txBody>
      </p:sp>
      <p:pic>
        <p:nvPicPr>
          <p:cNvPr id="3" name="Picture 2" descr="Figure thumbnail gr1">
            <a:extLst>
              <a:ext uri="{FF2B5EF4-FFF2-40B4-BE49-F238E27FC236}">
                <a16:creationId xmlns:a16="http://schemas.microsoft.com/office/drawing/2014/main" id="{B1285D3B-ADF0-4C72-BEEC-0DEAAAD2BE0E}"/>
              </a:ext>
            </a:extLst>
          </p:cNvPr>
          <p:cNvPicPr>
            <a:picLocks noChangeAspect="1"/>
          </p:cNvPicPr>
          <p:nvPr/>
        </p:nvPicPr>
        <p:blipFill>
          <a:blip r:embed="rId2"/>
          <a:srcRect/>
          <a:stretch>
            <a:fillRect/>
          </a:stretch>
        </p:blipFill>
        <p:spPr>
          <a:xfrm>
            <a:off x="2463768" y="1688448"/>
            <a:ext cx="5813956" cy="4239825"/>
          </a:xfrm>
          <a:prstGeom prst="rect">
            <a:avLst/>
          </a:prstGeom>
          <a:noFill/>
          <a:ln cap="flat">
            <a:noFill/>
          </a:ln>
        </p:spPr>
      </p:pic>
      <p:sp>
        <p:nvSpPr>
          <p:cNvPr id="4" name="Rectangle 3">
            <a:extLst>
              <a:ext uri="{FF2B5EF4-FFF2-40B4-BE49-F238E27FC236}">
                <a16:creationId xmlns:a16="http://schemas.microsoft.com/office/drawing/2014/main" id="{1A120B3E-9253-42C4-8E2E-93B2DB8BBE48}"/>
              </a:ext>
            </a:extLst>
          </p:cNvPr>
          <p:cNvSpPr/>
          <p:nvPr/>
        </p:nvSpPr>
        <p:spPr>
          <a:xfrm>
            <a:off x="838203" y="6122410"/>
            <a:ext cx="11396313"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505050"/>
                </a:solidFill>
                <a:uFillTx/>
                <a:latin typeface="Helvetica" pitchFamily="34"/>
              </a:rPr>
              <a:t>Visual Description of How the 14 steps during the Software Development Process</a:t>
            </a:r>
            <a:endParaRPr lang="en-US" sz="1800" b="0" i="0" u="none" strike="noStrike" kern="1200" cap="none" spc="0" baseline="0">
              <a:solidFill>
                <a:srgbClr val="000000"/>
              </a:solidFill>
              <a:uFillTx/>
              <a:latin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6339D-1D3D-4ECE-9955-2CD041896179}"/>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348D44-8087-4F18-98D0-2DC8BAC62811}"/>
              </a:ext>
            </a:extLst>
          </p:cNvPr>
          <p:cNvSpPr txBox="1">
            <a:spLocks noGrp="1"/>
          </p:cNvSpPr>
          <p:nvPr>
            <p:ph idx="1"/>
          </p:nvPr>
        </p:nvSpPr>
        <p:spPr/>
        <p:txBody>
          <a:bodyPr/>
          <a:lstStyle/>
          <a:p>
            <a:pPr lvl="0"/>
            <a:r>
              <a:rPr lang="da-DK"/>
              <a:t>Building software is not easy task.</a:t>
            </a:r>
          </a:p>
          <a:p>
            <a:pPr lvl="0"/>
            <a:r>
              <a:rPr lang="en-US"/>
              <a:t>We have to plan and uses resources efficiently.</a:t>
            </a:r>
          </a:p>
          <a:p>
            <a:pPr lvl="0"/>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3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C26A-4DC4-480C-8D08-01966B6517BA}"/>
              </a:ext>
            </a:extLst>
          </p:cNvPr>
          <p:cNvSpPr txBox="1">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F5B0DD-14E2-42EF-90F9-EEDCC192E76B}"/>
              </a:ext>
            </a:extLst>
          </p:cNvPr>
          <p:cNvSpPr txBox="1">
            <a:spLocks noGrp="1"/>
          </p:cNvSpPr>
          <p:nvPr>
            <p:ph idx="1"/>
          </p:nvPr>
        </p:nvSpPr>
        <p:spPr>
          <a:ln w="9528">
            <a:solidFill>
              <a:srgbClr val="4472C4"/>
            </a:solidFill>
            <a:prstDash val="solid"/>
          </a:ln>
        </p:spPr>
        <p:txBody>
          <a:bodyPr/>
          <a:lstStyle/>
          <a:p>
            <a:pPr lvl="0">
              <a:lnSpc>
                <a:spcPct val="80000"/>
              </a:lnSpc>
            </a:pPr>
            <a:r>
              <a:rPr lang="da-DK"/>
              <a:t>I am not teaching software Engineering course.</a:t>
            </a:r>
          </a:p>
          <a:p>
            <a:pPr lvl="0">
              <a:lnSpc>
                <a:spcPct val="80000"/>
              </a:lnSpc>
            </a:pPr>
            <a:r>
              <a:rPr lang="da-DK"/>
              <a:t>But I teach you what is project mangement? How can you use project managment skills to make good software or information systems.</a:t>
            </a:r>
          </a:p>
          <a:p>
            <a:pPr marL="0" lvl="0" indent="0">
              <a:lnSpc>
                <a:spcPct val="80000"/>
              </a:lnSpc>
              <a:buNone/>
            </a:pPr>
            <a:endParaRPr lang="da-DK"/>
          </a:p>
          <a:p>
            <a:pPr lvl="0">
              <a:lnSpc>
                <a:spcPct val="80000"/>
              </a:lnSpc>
            </a:pPr>
            <a:r>
              <a:rPr lang="da-DK"/>
              <a:t>Please remember this</a:t>
            </a:r>
            <a:br>
              <a:rPr lang="da-DK"/>
            </a:br>
            <a:r>
              <a:rPr lang="da-DK"/>
              <a:t>”</a:t>
            </a:r>
            <a:r>
              <a:rPr lang="en-US"/>
              <a:t>A survey of hundreds of corporate software development projects indicated that </a:t>
            </a:r>
            <a:r>
              <a:rPr lang="en-US">
                <a:solidFill>
                  <a:srgbClr val="FF0000"/>
                </a:solidFill>
              </a:rPr>
              <a:t>five out of six software projects are considered unsuccessful [Johnson 95], and approximately a third of software projects are canceled. </a:t>
            </a:r>
            <a:r>
              <a:rPr lang="en-US"/>
              <a:t>The remaining projects delivered software at almost double the </a:t>
            </a:r>
            <a:r>
              <a:rPr lang="en-US">
                <a:solidFill>
                  <a:srgbClr val="4472C4"/>
                </a:solidFill>
              </a:rPr>
              <a:t>expected budget </a:t>
            </a:r>
            <a:r>
              <a:rPr lang="en-US"/>
              <a:t>and </a:t>
            </a:r>
            <a:r>
              <a:rPr lang="en-US">
                <a:solidFill>
                  <a:srgbClr val="4472C4"/>
                </a:solidFill>
              </a:rPr>
              <a:t>time</a:t>
            </a:r>
            <a:r>
              <a:rPr lang="en-US"/>
              <a:t> to develop as </a:t>
            </a:r>
            <a:r>
              <a:rPr lang="en-US">
                <a:solidFill>
                  <a:srgbClr val="4472C4"/>
                </a:solidFill>
              </a:rPr>
              <a:t>originally planned.”</a:t>
            </a:r>
          </a:p>
          <a:p>
            <a:pPr lvl="0">
              <a:lnSpc>
                <a:spcPct val="80000"/>
              </a:lnSpc>
            </a:pPr>
            <a:endParaRPr lang="da-DK"/>
          </a:p>
          <a:p>
            <a:pPr marL="0" lvl="0" indent="0">
              <a:lnSpc>
                <a:spcPct val="80000"/>
              </a:lnSpc>
              <a:buNone/>
            </a:pP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F0C03B-36A8-459B-9F5C-D0F6D573DCFC}"/>
              </a:ext>
            </a:extLst>
          </p:cNvPr>
          <p:cNvSpPr>
            <a:spLocks noGrp="1"/>
          </p:cNvSpPr>
          <p:nvPr>
            <p:ph type="title"/>
          </p:nvPr>
        </p:nvSpPr>
        <p:spPr/>
        <p:txBody>
          <a:bodyPr/>
          <a:lstStyle/>
          <a:p>
            <a:r>
              <a:rPr lang="da-DK" dirty="0"/>
              <a:t>Lecture 2: What is Project</a:t>
            </a:r>
            <a:endParaRPr lang="en-US" dirty="0"/>
          </a:p>
        </p:txBody>
      </p:sp>
      <p:sp>
        <p:nvSpPr>
          <p:cNvPr id="5" name="Text Placeholder 4">
            <a:extLst>
              <a:ext uri="{FF2B5EF4-FFF2-40B4-BE49-F238E27FC236}">
                <a16:creationId xmlns:a16="http://schemas.microsoft.com/office/drawing/2014/main" id="{EA215EDD-3DD9-43D5-A12A-8572AF98A50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872233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130289-1920-4051-9DD1-4478ADC3F7FE}"/>
              </a:ext>
            </a:extLst>
          </p:cNvPr>
          <p:cNvSpPr>
            <a:spLocks noGrp="1"/>
          </p:cNvSpPr>
          <p:nvPr>
            <p:ph type="title"/>
          </p:nvPr>
        </p:nvSpPr>
        <p:spPr/>
        <p:txBody>
          <a:bodyPr/>
          <a:lstStyle/>
          <a:p>
            <a:r>
              <a:rPr lang="en-US" dirty="0"/>
              <a:t>What Is a Project?</a:t>
            </a:r>
          </a:p>
        </p:txBody>
      </p:sp>
      <p:sp>
        <p:nvSpPr>
          <p:cNvPr id="5" name="Content Placeholder 4">
            <a:extLst>
              <a:ext uri="{FF2B5EF4-FFF2-40B4-BE49-F238E27FC236}">
                <a16:creationId xmlns:a16="http://schemas.microsoft.com/office/drawing/2014/main" id="{39E8DABB-C77B-42BE-9E93-C77C0BC6E136}"/>
              </a:ext>
            </a:extLst>
          </p:cNvPr>
          <p:cNvSpPr>
            <a:spLocks noGrp="1"/>
          </p:cNvSpPr>
          <p:nvPr>
            <p:ph idx="1"/>
          </p:nvPr>
        </p:nvSpPr>
        <p:spPr>
          <a:xfrm>
            <a:off x="961771" y="1817389"/>
            <a:ext cx="10515600" cy="4351336"/>
          </a:xfrm>
        </p:spPr>
        <p:txBody>
          <a:bodyPr>
            <a:normAutofit/>
          </a:bodyPr>
          <a:lstStyle/>
          <a:p>
            <a:r>
              <a:rPr lang="en-US" sz="6000" b="0" i="1" u="none" strike="noStrike" baseline="0" dirty="0">
                <a:solidFill>
                  <a:schemeClr val="tx1"/>
                </a:solidFill>
                <a:latin typeface="STIXMathJax_Main-Regular"/>
              </a:rPr>
              <a:t>A </a:t>
            </a:r>
            <a:r>
              <a:rPr lang="en-US" sz="6000" b="1" i="1" u="none" strike="noStrike" baseline="0" dirty="0">
                <a:solidFill>
                  <a:schemeClr val="tx1"/>
                </a:solidFill>
                <a:latin typeface="STIXMathJax_Main-Bold"/>
              </a:rPr>
              <a:t>project </a:t>
            </a:r>
            <a:r>
              <a:rPr lang="en-US" sz="6000" b="0" i="1" u="none" strike="noStrike" baseline="0" dirty="0">
                <a:solidFill>
                  <a:schemeClr val="tx1"/>
                </a:solidFill>
                <a:latin typeface="STIXMathJax_Main-Regular"/>
              </a:rPr>
              <a:t>is a temporary endeavor undertaken to create a </a:t>
            </a:r>
            <a:r>
              <a:rPr lang="en-US" sz="6000" b="1" i="1" u="none" strike="noStrike" baseline="0" dirty="0">
                <a:solidFill>
                  <a:srgbClr val="FF0000"/>
                </a:solidFill>
                <a:latin typeface="STIXMathJax_Main-Regular"/>
              </a:rPr>
              <a:t>unique product, service, or result</a:t>
            </a:r>
            <a:r>
              <a:rPr lang="en-US" sz="6000" b="0" i="1" u="none" strike="noStrike" baseline="0" dirty="0">
                <a:solidFill>
                  <a:schemeClr val="tx1"/>
                </a:solidFill>
                <a:latin typeface="STIXMathJax_Main-Regular"/>
              </a:rPr>
              <a:t>.</a:t>
            </a:r>
            <a:endParaRPr lang="en-US" sz="6000" i="1" dirty="0">
              <a:solidFill>
                <a:schemeClr val="tx1"/>
              </a:solidFill>
            </a:endParaRPr>
          </a:p>
        </p:txBody>
      </p:sp>
    </p:spTree>
    <p:extLst>
      <p:ext uri="{BB962C8B-B14F-4D97-AF65-F5344CB8AC3E}">
        <p14:creationId xmlns:p14="http://schemas.microsoft.com/office/powerpoint/2010/main" val="35337905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36EC-CD83-4902-B5CA-A6DF3F0405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D875B9-9203-4B92-A486-2AC60CDB19E0}"/>
              </a:ext>
            </a:extLst>
          </p:cNvPr>
          <p:cNvSpPr>
            <a:spLocks noGrp="1"/>
          </p:cNvSpPr>
          <p:nvPr>
            <p:ph idx="1"/>
          </p:nvPr>
        </p:nvSpPr>
        <p:spPr/>
        <p:txBody>
          <a:bodyPr>
            <a:normAutofit/>
          </a:bodyPr>
          <a:lstStyle/>
          <a:p>
            <a:pPr algn="l"/>
            <a:r>
              <a:rPr lang="en-US" sz="4500" b="0" i="0" u="none" strike="noStrike" baseline="0" dirty="0">
                <a:latin typeface="+mn-lt"/>
              </a:rPr>
              <a:t>Project Management is rapidly becoming a standard way of doing business.</a:t>
            </a:r>
            <a:endParaRPr lang="en-US" sz="4500" dirty="0">
              <a:latin typeface="+mn-lt"/>
            </a:endParaRPr>
          </a:p>
        </p:txBody>
      </p:sp>
    </p:spTree>
    <p:extLst>
      <p:ext uri="{BB962C8B-B14F-4D97-AF65-F5344CB8AC3E}">
        <p14:creationId xmlns:p14="http://schemas.microsoft.com/office/powerpoint/2010/main" val="412543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D22F6-364D-49E8-A530-05408277349F}"/>
              </a:ext>
            </a:extLst>
          </p:cNvPr>
          <p:cNvSpPr>
            <a:spLocks noGrp="1"/>
          </p:cNvSpPr>
          <p:nvPr>
            <p:ph type="title"/>
          </p:nvPr>
        </p:nvSpPr>
        <p:spPr/>
        <p:txBody>
          <a:bodyPr/>
          <a:lstStyle/>
          <a:p>
            <a:r>
              <a:rPr lang="da-DK" dirty="0"/>
              <a:t>What is a program?</a:t>
            </a:r>
            <a:endParaRPr lang="en-US" dirty="0"/>
          </a:p>
        </p:txBody>
      </p:sp>
      <p:sp>
        <p:nvSpPr>
          <p:cNvPr id="3" name="Content Placeholder 2">
            <a:extLst>
              <a:ext uri="{FF2B5EF4-FFF2-40B4-BE49-F238E27FC236}">
                <a16:creationId xmlns:a16="http://schemas.microsoft.com/office/drawing/2014/main" id="{9AA7A07A-CD6A-4F01-AA95-268755C7C3DC}"/>
              </a:ext>
            </a:extLst>
          </p:cNvPr>
          <p:cNvSpPr>
            <a:spLocks noGrp="1"/>
          </p:cNvSpPr>
          <p:nvPr>
            <p:ph idx="1"/>
          </p:nvPr>
        </p:nvSpPr>
        <p:spPr/>
        <p:txBody>
          <a:bodyPr/>
          <a:lstStyle/>
          <a:p>
            <a:r>
              <a:rPr lang="en-US" sz="1800" b="0" i="1" u="none" strike="noStrike" baseline="0" dirty="0">
                <a:latin typeface="STIXMathJax_Main-Italic"/>
              </a:rPr>
              <a:t>A </a:t>
            </a:r>
            <a:r>
              <a:rPr lang="en-US" sz="1800" b="1" i="0" u="none" strike="noStrike" baseline="0" dirty="0">
                <a:latin typeface="STIXMathJax_Main-Bold"/>
              </a:rPr>
              <a:t>program </a:t>
            </a:r>
            <a:r>
              <a:rPr lang="en-US" sz="1800" b="0" i="1" u="none" strike="noStrike" baseline="0" dirty="0">
                <a:latin typeface="STIXMathJax_Main-Italic"/>
              </a:rPr>
              <a:t>is a group of related projects designed to accomplish a common goal over an extended period of time.</a:t>
            </a:r>
          </a:p>
          <a:p>
            <a:pPr algn="l"/>
            <a:r>
              <a:rPr lang="en-US" sz="1800" b="0" i="0" u="none" strike="noStrike" baseline="0" dirty="0">
                <a:latin typeface="STIXMathJax_Main-Regular"/>
              </a:rPr>
              <a:t>Each project within a program has a project manager. The major differences lie in scale and time span.</a:t>
            </a:r>
          </a:p>
          <a:p>
            <a:pPr algn="l"/>
            <a:r>
              <a:rPr lang="en-US" sz="1800" b="0" i="0" u="none" strike="noStrike" baseline="0" dirty="0">
                <a:latin typeface="STIXMathJax_Main-Regular"/>
              </a:rPr>
              <a:t>Program management is the process of </a:t>
            </a:r>
            <a:r>
              <a:rPr lang="en-US" sz="1800" b="0" i="1" u="none" strike="noStrike" baseline="0" dirty="0">
                <a:latin typeface="STIXMathJax_Main-Italic"/>
              </a:rPr>
              <a:t>managing </a:t>
            </a:r>
            <a:r>
              <a:rPr lang="en-US" sz="1800" b="0" i="0" u="none" strike="noStrike" baseline="0" dirty="0">
                <a:latin typeface="STIXMathJax_Main-Regular"/>
              </a:rPr>
              <a:t>a group of ongoing, interdependent, related </a:t>
            </a:r>
            <a:r>
              <a:rPr lang="en-US" sz="1800" b="0" i="1" u="none" strike="noStrike" baseline="0" dirty="0">
                <a:latin typeface="STIXMathJax_Main-Italic"/>
              </a:rPr>
              <a:t>projects </a:t>
            </a:r>
            <a:r>
              <a:rPr lang="en-US" sz="1800" b="0" i="0" u="none" strike="noStrike" baseline="0" dirty="0">
                <a:latin typeface="STIXMathJax_Main-Regular"/>
              </a:rPr>
              <a:t>in a coordinated way to achieve strategic objectives.</a:t>
            </a:r>
            <a:endParaRPr lang="en-US" dirty="0"/>
          </a:p>
        </p:txBody>
      </p:sp>
    </p:spTree>
    <p:extLst>
      <p:ext uri="{BB962C8B-B14F-4D97-AF65-F5344CB8AC3E}">
        <p14:creationId xmlns:p14="http://schemas.microsoft.com/office/powerpoint/2010/main" val="518826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65C0D-EC5D-466F-9DE7-322B524BF075}"/>
              </a:ext>
            </a:extLst>
          </p:cNvPr>
          <p:cNvSpPr>
            <a:spLocks noGrp="1"/>
          </p:cNvSpPr>
          <p:nvPr>
            <p:ph type="title"/>
          </p:nvPr>
        </p:nvSpPr>
        <p:spPr/>
        <p:txBody>
          <a:bodyPr/>
          <a:lstStyle/>
          <a:p>
            <a:r>
              <a:rPr lang="en-US" dirty="0"/>
              <a:t>The major characteristics of a project</a:t>
            </a:r>
          </a:p>
        </p:txBody>
      </p:sp>
      <p:sp>
        <p:nvSpPr>
          <p:cNvPr id="3" name="Content Placeholder 2">
            <a:extLst>
              <a:ext uri="{FF2B5EF4-FFF2-40B4-BE49-F238E27FC236}">
                <a16:creationId xmlns:a16="http://schemas.microsoft.com/office/drawing/2014/main" id="{B29A6A8F-674C-4783-B23A-931881FD1B42}"/>
              </a:ext>
            </a:extLst>
          </p:cNvPr>
          <p:cNvSpPr>
            <a:spLocks noGrp="1"/>
          </p:cNvSpPr>
          <p:nvPr>
            <p:ph idx="1"/>
          </p:nvPr>
        </p:nvSpPr>
        <p:spPr>
          <a:xfrm>
            <a:off x="838203" y="1825627"/>
            <a:ext cx="11296132" cy="4351336"/>
          </a:xfrm>
        </p:spPr>
        <p:txBody>
          <a:bodyPr>
            <a:normAutofit/>
          </a:bodyPr>
          <a:lstStyle/>
          <a:p>
            <a:pPr marL="0" indent="0" algn="l">
              <a:buNone/>
            </a:pPr>
            <a:r>
              <a:rPr lang="en-US" sz="3000" b="0" i="0" u="none" strike="noStrike" baseline="0" dirty="0">
                <a:latin typeface="STIXMathJax_Main-Regular"/>
              </a:rPr>
              <a:t>1. An established objective.</a:t>
            </a:r>
          </a:p>
          <a:p>
            <a:pPr marL="0" indent="0" algn="l">
              <a:buNone/>
            </a:pPr>
            <a:r>
              <a:rPr lang="en-US" sz="3000" b="0" i="0" u="none" strike="noStrike" baseline="0" dirty="0">
                <a:latin typeface="STIXMathJax_Main-Regular"/>
              </a:rPr>
              <a:t>2. A defined life span with a beginning and an end.</a:t>
            </a:r>
          </a:p>
          <a:p>
            <a:pPr marL="0" indent="0" algn="l">
              <a:buNone/>
            </a:pPr>
            <a:r>
              <a:rPr lang="en-US" sz="3000" b="0" i="0" u="none" strike="noStrike" baseline="0" dirty="0">
                <a:latin typeface="STIXMathJax_Main-Regular"/>
              </a:rPr>
              <a:t>3. Usually, the involvement of several departments and professionals.</a:t>
            </a:r>
          </a:p>
          <a:p>
            <a:pPr marL="0" indent="0" algn="l">
              <a:buNone/>
            </a:pPr>
            <a:r>
              <a:rPr lang="en-US" sz="3000" b="0" i="0" u="none" strike="noStrike" baseline="0" dirty="0">
                <a:latin typeface="STIXMathJax_Main-Regular"/>
              </a:rPr>
              <a:t>4. Typically, doing something that has never been done before.</a:t>
            </a:r>
          </a:p>
          <a:p>
            <a:pPr marL="0" indent="0" algn="l">
              <a:buNone/>
            </a:pPr>
            <a:r>
              <a:rPr lang="en-US" sz="3000" b="0" i="0" u="none" strike="noStrike" baseline="0" dirty="0">
                <a:latin typeface="STIXMathJax_Main-Regular"/>
              </a:rPr>
              <a:t>5. Specific time, cost, and performance requirements.</a:t>
            </a:r>
            <a:endParaRPr lang="en-US" sz="3000" dirty="0"/>
          </a:p>
        </p:txBody>
      </p:sp>
    </p:spTree>
    <p:extLst>
      <p:ext uri="{BB962C8B-B14F-4D97-AF65-F5344CB8AC3E}">
        <p14:creationId xmlns:p14="http://schemas.microsoft.com/office/powerpoint/2010/main" val="724666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29300-8E7A-4CA8-A395-48D9E7FBC860}"/>
              </a:ext>
            </a:extLst>
          </p:cNvPr>
          <p:cNvSpPr txBox="1">
            <a:spLocks noGrp="1"/>
          </p:cNvSpPr>
          <p:nvPr>
            <p:ph type="title"/>
          </p:nvPr>
        </p:nvSpPr>
        <p:spPr/>
        <p:txBody>
          <a:bodyPr/>
          <a:lstStyle/>
          <a:p>
            <a:pPr lvl="0"/>
            <a:r>
              <a:rPr lang="da-DK"/>
              <a:t>Please comment about this</a:t>
            </a:r>
            <a:endParaRPr lang="en-US"/>
          </a:p>
        </p:txBody>
      </p:sp>
      <p:pic>
        <p:nvPicPr>
          <p:cNvPr id="3" name="Picture 5">
            <a:extLst>
              <a:ext uri="{FF2B5EF4-FFF2-40B4-BE49-F238E27FC236}">
                <a16:creationId xmlns:a16="http://schemas.microsoft.com/office/drawing/2014/main" id="{F1D79417-A693-452F-B674-798B136A9C79}"/>
              </a:ext>
            </a:extLst>
          </p:cNvPr>
          <p:cNvPicPr>
            <a:picLocks noChangeAspect="1"/>
          </p:cNvPicPr>
          <p:nvPr/>
        </p:nvPicPr>
        <p:blipFill>
          <a:blip r:embed="rId2"/>
          <a:stretch>
            <a:fillRect/>
          </a:stretch>
        </p:blipFill>
        <p:spPr>
          <a:xfrm>
            <a:off x="306223" y="1783528"/>
            <a:ext cx="6159526" cy="4082887"/>
          </a:xfrm>
          <a:prstGeom prst="rect">
            <a:avLst/>
          </a:prstGeom>
          <a:noFill/>
          <a:ln cap="flat">
            <a:noFill/>
          </a:ln>
        </p:spPr>
      </p:pic>
      <p:pic>
        <p:nvPicPr>
          <p:cNvPr id="4" name="Picture 6">
            <a:extLst>
              <a:ext uri="{FF2B5EF4-FFF2-40B4-BE49-F238E27FC236}">
                <a16:creationId xmlns:a16="http://schemas.microsoft.com/office/drawing/2014/main" id="{CAC3BB1F-52F9-4AE7-9BD5-2C4B6F6EEE05}"/>
              </a:ext>
            </a:extLst>
          </p:cNvPr>
          <p:cNvPicPr>
            <a:picLocks noChangeAspect="1"/>
          </p:cNvPicPr>
          <p:nvPr/>
        </p:nvPicPr>
        <p:blipFill>
          <a:blip r:embed="rId3"/>
          <a:stretch>
            <a:fillRect/>
          </a:stretch>
        </p:blipFill>
        <p:spPr>
          <a:xfrm>
            <a:off x="6551730" y="1690689"/>
            <a:ext cx="5557137" cy="4175717"/>
          </a:xfrm>
          <a:prstGeom prst="rect">
            <a:avLst/>
          </a:prstGeom>
          <a:noFill/>
          <a:ln cap="flat">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74B80-B128-4F20-ACF8-3BF5937F9AE5}"/>
              </a:ext>
            </a:extLst>
          </p:cNvPr>
          <p:cNvSpPr>
            <a:spLocks noGrp="1"/>
          </p:cNvSpPr>
          <p:nvPr>
            <p:ph type="title"/>
          </p:nvPr>
        </p:nvSpPr>
        <p:spPr/>
        <p:txBody>
          <a:bodyPr/>
          <a:lstStyle/>
          <a:p>
            <a:r>
              <a:rPr lang="en-US" sz="4400" b="1" i="0" u="none" strike="noStrike" baseline="0" dirty="0">
                <a:latin typeface="ProximaNovaCond-Bold"/>
              </a:rPr>
              <a:t>What a Project Is Not?</a:t>
            </a:r>
            <a:endParaRPr lang="en-US" dirty="0"/>
          </a:p>
        </p:txBody>
      </p:sp>
      <p:sp>
        <p:nvSpPr>
          <p:cNvPr id="3" name="Content Placeholder 2">
            <a:extLst>
              <a:ext uri="{FF2B5EF4-FFF2-40B4-BE49-F238E27FC236}">
                <a16:creationId xmlns:a16="http://schemas.microsoft.com/office/drawing/2014/main" id="{A1169B2C-30A5-43CB-89A6-08E89D4DA99F}"/>
              </a:ext>
            </a:extLst>
          </p:cNvPr>
          <p:cNvSpPr>
            <a:spLocks noGrp="1"/>
          </p:cNvSpPr>
          <p:nvPr>
            <p:ph idx="1"/>
          </p:nvPr>
        </p:nvSpPr>
        <p:spPr/>
        <p:txBody>
          <a:bodyPr>
            <a:normAutofit/>
          </a:bodyPr>
          <a:lstStyle/>
          <a:p>
            <a:pPr marL="0" indent="0" algn="l">
              <a:buNone/>
            </a:pPr>
            <a:r>
              <a:rPr lang="en-US" sz="3000" b="0" i="0" u="none" strike="noStrike" baseline="0" dirty="0">
                <a:latin typeface="STIXMathJax_Main-Regular"/>
              </a:rPr>
              <a:t>Projects should not be confused with everyday work. A project is not routine, repetitive work! Ordinary daily work typically requires doing the same or similar work over and over, while a project is done only once; a new product or service exists when the project is completed. Examine the list in The next Table  that compares routine, repetitive work and projects. Recognizing the difference is important because too often resources can be used up on daily operations which may not contribute to longer range organization strategies that require innovative new products.</a:t>
            </a:r>
            <a:endParaRPr lang="en-US" sz="3000" dirty="0"/>
          </a:p>
        </p:txBody>
      </p:sp>
    </p:spTree>
    <p:extLst>
      <p:ext uri="{BB962C8B-B14F-4D97-AF65-F5344CB8AC3E}">
        <p14:creationId xmlns:p14="http://schemas.microsoft.com/office/powerpoint/2010/main" val="349622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6908-FC86-4697-B3FF-AED205251454}"/>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B38662EE-7BC9-4B06-8F6C-BB8F25E78891}"/>
              </a:ext>
            </a:extLst>
          </p:cNvPr>
          <p:cNvPicPr>
            <a:picLocks noChangeAspect="1"/>
          </p:cNvPicPr>
          <p:nvPr/>
        </p:nvPicPr>
        <p:blipFill>
          <a:blip r:embed="rId2"/>
          <a:stretch>
            <a:fillRect/>
          </a:stretch>
        </p:blipFill>
        <p:spPr>
          <a:xfrm>
            <a:off x="838203" y="2155095"/>
            <a:ext cx="9477375" cy="3552825"/>
          </a:xfrm>
          <a:prstGeom prst="rect">
            <a:avLst/>
          </a:prstGeom>
        </p:spPr>
      </p:pic>
    </p:spTree>
    <p:extLst>
      <p:ext uri="{BB962C8B-B14F-4D97-AF65-F5344CB8AC3E}">
        <p14:creationId xmlns:p14="http://schemas.microsoft.com/office/powerpoint/2010/main" val="14556273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2B88-9BEC-4F3E-8799-1F3E71A26832}"/>
              </a:ext>
            </a:extLst>
          </p:cNvPr>
          <p:cNvSpPr>
            <a:spLocks noGrp="1"/>
          </p:cNvSpPr>
          <p:nvPr>
            <p:ph type="title"/>
          </p:nvPr>
        </p:nvSpPr>
        <p:spPr/>
        <p:txBody>
          <a:bodyPr/>
          <a:lstStyle/>
          <a:p>
            <a:r>
              <a:rPr lang="en-US" sz="1800" b="1" i="0" u="none" strike="noStrike" baseline="0" dirty="0">
                <a:latin typeface="ProximaNovaCond-Bold"/>
              </a:rPr>
              <a:t>The Project Life Cycle</a:t>
            </a:r>
            <a:endParaRPr lang="en-US" dirty="0"/>
          </a:p>
        </p:txBody>
      </p:sp>
      <p:sp>
        <p:nvSpPr>
          <p:cNvPr id="3" name="Content Placeholder 2">
            <a:extLst>
              <a:ext uri="{FF2B5EF4-FFF2-40B4-BE49-F238E27FC236}">
                <a16:creationId xmlns:a16="http://schemas.microsoft.com/office/drawing/2014/main" id="{2E4FF5DF-EE42-4174-8CA5-D1974642828A}"/>
              </a:ext>
            </a:extLst>
          </p:cNvPr>
          <p:cNvSpPr>
            <a:spLocks noGrp="1"/>
          </p:cNvSpPr>
          <p:nvPr>
            <p:ph idx="1"/>
          </p:nvPr>
        </p:nvSpPr>
        <p:spPr/>
        <p:txBody>
          <a:bodyPr>
            <a:normAutofit/>
          </a:bodyPr>
          <a:lstStyle/>
          <a:p>
            <a:pPr algn="l"/>
            <a:r>
              <a:rPr lang="en-US" sz="1800" b="1" i="0" u="none" strike="noStrike" baseline="0" dirty="0">
                <a:latin typeface="STIXMathJax_Main-Bold"/>
              </a:rPr>
              <a:t>Defining stage: </a:t>
            </a:r>
            <a:r>
              <a:rPr lang="en-US" sz="1800" b="0" i="0" u="none" strike="noStrike" baseline="0" dirty="0">
                <a:latin typeface="STIXMathJax_Main-Regular"/>
              </a:rPr>
              <a:t>Specifications of the project are defined; project objectives are established; teams are formed; major responsibilities are assigned.</a:t>
            </a:r>
          </a:p>
          <a:p>
            <a:pPr algn="l"/>
            <a:r>
              <a:rPr lang="en-US" sz="1800" b="1" i="0" u="none" strike="noStrike" baseline="0" dirty="0">
                <a:latin typeface="STIXMathJax_Main-Bold"/>
              </a:rPr>
              <a:t>Planning stage: </a:t>
            </a:r>
            <a:r>
              <a:rPr lang="en-US" sz="1800" b="0" i="0" u="none" strike="noStrike" baseline="0" dirty="0">
                <a:latin typeface="STIXMathJax_Main-Regular"/>
              </a:rPr>
              <a:t>The level of effort increases, and plans are developed to determine what the project will entail, when it will be scheduled, whom it will benefit, what quality level should be maintained, and what the budget will be.</a:t>
            </a:r>
          </a:p>
          <a:p>
            <a:pPr algn="l"/>
            <a:r>
              <a:rPr lang="en-US" sz="1800" b="1" i="0" u="none" strike="noStrike" baseline="0" dirty="0">
                <a:latin typeface="STIXMathJax_Main-Bold"/>
              </a:rPr>
              <a:t>Executing stage: </a:t>
            </a:r>
            <a:r>
              <a:rPr lang="en-US" sz="1800" b="0" i="0" u="none" strike="noStrike" baseline="0" dirty="0">
                <a:latin typeface="STIXMathJax_Main-Regular"/>
              </a:rPr>
              <a:t>A major portion of the project work takes place—both physical and mental. The physical product is produced (a bridge, a report, a software program). Time, cost, and specification measures are used for control. Is the project on schedule, on budget, and meeting specifications? What are the forecasts of each of these measures? What revisions/changes are necessary?</a:t>
            </a:r>
          </a:p>
          <a:p>
            <a:pPr algn="l"/>
            <a:r>
              <a:rPr lang="en-US" sz="1800" b="1" i="0" u="none" strike="noStrike" baseline="0" dirty="0">
                <a:latin typeface="STIXMathJax_Main-Bold"/>
              </a:rPr>
              <a:t>Closing stage: </a:t>
            </a:r>
            <a:r>
              <a:rPr lang="en-US" sz="1800" b="0" i="0" u="none" strike="noStrike" baseline="0" dirty="0">
                <a:latin typeface="STIXMathJax_Main-Regular"/>
              </a:rPr>
              <a:t>Closing includes three activities: delivering the project product to the customer, redeploying project resources, and post-project review.</a:t>
            </a:r>
            <a:endParaRPr lang="en-US" dirty="0"/>
          </a:p>
        </p:txBody>
      </p:sp>
    </p:spTree>
    <p:extLst>
      <p:ext uri="{BB962C8B-B14F-4D97-AF65-F5344CB8AC3E}">
        <p14:creationId xmlns:p14="http://schemas.microsoft.com/office/powerpoint/2010/main" val="37343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0CC4C8-A8BC-491E-A8E6-3711142532FA}"/>
              </a:ext>
            </a:extLst>
          </p:cNvPr>
          <p:cNvPicPr>
            <a:picLocks noChangeAspect="1"/>
          </p:cNvPicPr>
          <p:nvPr/>
        </p:nvPicPr>
        <p:blipFill>
          <a:blip r:embed="rId2"/>
          <a:stretch>
            <a:fillRect/>
          </a:stretch>
        </p:blipFill>
        <p:spPr>
          <a:xfrm>
            <a:off x="1347787" y="166687"/>
            <a:ext cx="9496425" cy="6524625"/>
          </a:xfrm>
          <a:prstGeom prst="rect">
            <a:avLst/>
          </a:prstGeom>
        </p:spPr>
      </p:pic>
    </p:spTree>
    <p:extLst>
      <p:ext uri="{BB962C8B-B14F-4D97-AF65-F5344CB8AC3E}">
        <p14:creationId xmlns:p14="http://schemas.microsoft.com/office/powerpoint/2010/main" val="484740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7FBCA-54FF-4489-8CF5-FC12125F6E8F}"/>
              </a:ext>
            </a:extLst>
          </p:cNvPr>
          <p:cNvSpPr>
            <a:spLocks noGrp="1"/>
          </p:cNvSpPr>
          <p:nvPr>
            <p:ph type="title"/>
          </p:nvPr>
        </p:nvSpPr>
        <p:spPr/>
        <p:txBody>
          <a:bodyPr/>
          <a:lstStyle/>
          <a:p>
            <a:r>
              <a:rPr lang="en-US" sz="1800" b="1" i="0" u="none" strike="noStrike" baseline="0" dirty="0">
                <a:latin typeface="ProximaNovaCond-Bold"/>
              </a:rPr>
              <a:t>The Project Manager</a:t>
            </a:r>
            <a:endParaRPr lang="en-US" dirty="0"/>
          </a:p>
        </p:txBody>
      </p:sp>
      <p:sp>
        <p:nvSpPr>
          <p:cNvPr id="3" name="Content Placeholder 2">
            <a:extLst>
              <a:ext uri="{FF2B5EF4-FFF2-40B4-BE49-F238E27FC236}">
                <a16:creationId xmlns:a16="http://schemas.microsoft.com/office/drawing/2014/main" id="{78DEDE34-9069-4A0F-8FE9-CBDC49456FEF}"/>
              </a:ext>
            </a:extLst>
          </p:cNvPr>
          <p:cNvSpPr>
            <a:spLocks noGrp="1"/>
          </p:cNvSpPr>
          <p:nvPr>
            <p:ph idx="1"/>
          </p:nvPr>
        </p:nvSpPr>
        <p:spPr/>
        <p:txBody>
          <a:bodyPr>
            <a:normAutofit/>
          </a:bodyPr>
          <a:lstStyle/>
          <a:p>
            <a:pPr algn="l"/>
            <a:r>
              <a:rPr lang="en-US" sz="1800" b="0" i="0" u="none" strike="noStrike" baseline="0" dirty="0">
                <a:latin typeface="STIXMathJax_Main-Regular"/>
              </a:rPr>
              <a:t>Good project managers are always in demand. Every industry is looking for effective people who can get the right things done on time.</a:t>
            </a:r>
          </a:p>
          <a:p>
            <a:pPr algn="l"/>
            <a:r>
              <a:rPr lang="en-US" sz="1800" b="0" i="0" u="none" strike="noStrike" baseline="0" dirty="0">
                <a:latin typeface="STIXMathJax_Main-Regular"/>
              </a:rPr>
              <a:t>Project managers are ultimately responsible for performance (frequently with too little authority). They must ensure that appropriate trade-offs are made among the time, cost, and performance requirements of the project.</a:t>
            </a:r>
          </a:p>
          <a:p>
            <a:pPr algn="l"/>
            <a:r>
              <a:rPr lang="en-US" sz="1800" b="0" i="0" u="none" strike="noStrike" baseline="0" dirty="0">
                <a:latin typeface="STIXMathJax_Main-Regular"/>
              </a:rPr>
              <a:t>Project managers must work with a diverse troupe of characters to complete projects. They are typically the direct link to the customer and must manage the tension between customer expectations and what is feasible and reasonable. Project managers provide direction, coordination, and integration to the project team, which is often made up of part-time participants loyal to their functional departments. They often must work with a cadre of outsiders—vendors, suppliers, subcontractors—who do not necessarily share their project </a:t>
            </a:r>
            <a:r>
              <a:rPr lang="en-US" sz="1800" b="0" i="0" u="none" strike="noStrike" baseline="0" dirty="0" err="1">
                <a:latin typeface="STIXMathJax_Main-Regular"/>
              </a:rPr>
              <a:t>allegience</a:t>
            </a:r>
            <a:r>
              <a:rPr lang="en-US" sz="1800" b="0" i="0" u="none" strike="noStrike" baseline="0" dirty="0">
                <a:latin typeface="STIXMathJax_Main-Regular"/>
              </a:rPr>
              <a:t>.</a:t>
            </a:r>
          </a:p>
          <a:p>
            <a:pPr algn="l"/>
            <a:r>
              <a:rPr lang="en-US" sz="1800" b="0" i="0" u="none" strike="noStrike" baseline="0" dirty="0">
                <a:latin typeface="STIXMathJax_Main-Regular"/>
              </a:rPr>
              <a:t>Project managers must decide what and how things should be done instead of simply managing set processes. They must meet the challenges of each phase of the project life cycle, and even oversee the dissolution of their operation when the project is completed.</a:t>
            </a:r>
            <a:endParaRPr lang="en-US" dirty="0"/>
          </a:p>
        </p:txBody>
      </p:sp>
    </p:spTree>
    <p:extLst>
      <p:ext uri="{BB962C8B-B14F-4D97-AF65-F5344CB8AC3E}">
        <p14:creationId xmlns:p14="http://schemas.microsoft.com/office/powerpoint/2010/main" val="484104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002B2-93B9-41A7-927C-4C801A62259C}"/>
              </a:ext>
            </a:extLst>
          </p:cNvPr>
          <p:cNvSpPr>
            <a:spLocks noGrp="1"/>
          </p:cNvSpPr>
          <p:nvPr>
            <p:ph type="title"/>
          </p:nvPr>
        </p:nvSpPr>
        <p:spPr/>
        <p:txBody>
          <a:bodyPr/>
          <a:lstStyle/>
          <a:p>
            <a:r>
              <a:rPr lang="da-DK" dirty="0"/>
              <a:t>Lecture 3: Project Scope (define)</a:t>
            </a:r>
            <a:endParaRPr lang="en-US" dirty="0"/>
          </a:p>
        </p:txBody>
      </p:sp>
      <p:sp>
        <p:nvSpPr>
          <p:cNvPr id="6" name="Text Placeholder 5">
            <a:extLst>
              <a:ext uri="{FF2B5EF4-FFF2-40B4-BE49-F238E27FC236}">
                <a16:creationId xmlns:a16="http://schemas.microsoft.com/office/drawing/2014/main" id="{C42FB20D-32D4-4B7F-9FB5-448D90BBA06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67848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A37D-D9C2-4927-9D6B-5BF743E35B63}"/>
              </a:ext>
            </a:extLst>
          </p:cNvPr>
          <p:cNvSpPr txBox="1">
            <a:spLocks noGrp="1"/>
          </p:cNvSpPr>
          <p:nvPr>
            <p:ph type="title"/>
          </p:nvPr>
        </p:nvSpPr>
        <p:spPr>
          <a:xfrm>
            <a:off x="838203" y="168752"/>
            <a:ext cx="10515600" cy="1325559"/>
          </a:xfrm>
        </p:spPr>
        <p:txBody>
          <a:bodyPr/>
          <a:lstStyle/>
          <a:p>
            <a:pPr lvl="0"/>
            <a:r>
              <a:rPr lang="en-US" b="1">
                <a:solidFill>
                  <a:srgbClr val="505050"/>
                </a:solidFill>
                <a:latin typeface="Helvetica" pitchFamily="34"/>
              </a:rPr>
              <a:t>Software Development Process</a:t>
            </a:r>
            <a:endParaRPr lang="en-US"/>
          </a:p>
        </p:txBody>
      </p:sp>
      <p:pic>
        <p:nvPicPr>
          <p:cNvPr id="3" name="Picture 2" descr="Figure thumbnail gr1">
            <a:extLst>
              <a:ext uri="{FF2B5EF4-FFF2-40B4-BE49-F238E27FC236}">
                <a16:creationId xmlns:a16="http://schemas.microsoft.com/office/drawing/2014/main" id="{B1285D3B-ADF0-4C72-BEEC-0DEAAAD2BE0E}"/>
              </a:ext>
            </a:extLst>
          </p:cNvPr>
          <p:cNvPicPr>
            <a:picLocks noChangeAspect="1"/>
          </p:cNvPicPr>
          <p:nvPr/>
        </p:nvPicPr>
        <p:blipFill>
          <a:blip r:embed="rId2"/>
          <a:srcRect/>
          <a:stretch>
            <a:fillRect/>
          </a:stretch>
        </p:blipFill>
        <p:spPr>
          <a:xfrm>
            <a:off x="2463768" y="1688448"/>
            <a:ext cx="5813956" cy="4239825"/>
          </a:xfrm>
          <a:prstGeom prst="rect">
            <a:avLst/>
          </a:prstGeom>
          <a:noFill/>
          <a:ln cap="flat">
            <a:noFill/>
          </a:ln>
        </p:spPr>
      </p:pic>
      <p:sp>
        <p:nvSpPr>
          <p:cNvPr id="4" name="Rectangle 3">
            <a:extLst>
              <a:ext uri="{FF2B5EF4-FFF2-40B4-BE49-F238E27FC236}">
                <a16:creationId xmlns:a16="http://schemas.microsoft.com/office/drawing/2014/main" id="{1A120B3E-9253-42C4-8E2E-93B2DB8BBE48}"/>
              </a:ext>
            </a:extLst>
          </p:cNvPr>
          <p:cNvSpPr/>
          <p:nvPr/>
        </p:nvSpPr>
        <p:spPr>
          <a:xfrm>
            <a:off x="838203" y="6122410"/>
            <a:ext cx="11396313" cy="369335"/>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1" i="0" u="none" strike="noStrike" kern="1200" cap="none" spc="0" baseline="0">
                <a:solidFill>
                  <a:srgbClr val="505050"/>
                </a:solidFill>
                <a:uFillTx/>
                <a:latin typeface="Helvetica" pitchFamily="34"/>
              </a:rPr>
              <a:t>Visual Description of How the 14 steps during the Software Development Process</a:t>
            </a:r>
            <a:endParaRPr lang="en-US" sz="18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534768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0A4C2-2223-497F-9FE8-F41209F96A8E}"/>
              </a:ext>
            </a:extLst>
          </p:cNvPr>
          <p:cNvSpPr>
            <a:spLocks noGrp="1"/>
          </p:cNvSpPr>
          <p:nvPr>
            <p:ph type="title"/>
          </p:nvPr>
        </p:nvSpPr>
        <p:spPr/>
        <p:txBody>
          <a:bodyPr/>
          <a:lstStyle/>
          <a:p>
            <a:r>
              <a:rPr lang="en-US" dirty="0"/>
              <a:t>Defining the Project Scope</a:t>
            </a:r>
          </a:p>
        </p:txBody>
      </p:sp>
      <p:sp>
        <p:nvSpPr>
          <p:cNvPr id="3" name="Content Placeholder 2">
            <a:extLst>
              <a:ext uri="{FF2B5EF4-FFF2-40B4-BE49-F238E27FC236}">
                <a16:creationId xmlns:a16="http://schemas.microsoft.com/office/drawing/2014/main" id="{170C188E-AFDC-464B-9675-07E66D690031}"/>
              </a:ext>
            </a:extLst>
          </p:cNvPr>
          <p:cNvSpPr>
            <a:spLocks noGrp="1"/>
          </p:cNvSpPr>
          <p:nvPr>
            <p:ph idx="1"/>
          </p:nvPr>
        </p:nvSpPr>
        <p:spPr>
          <a:xfrm>
            <a:off x="838203" y="1825627"/>
            <a:ext cx="4672911" cy="1485984"/>
          </a:xfrm>
        </p:spPr>
        <p:txBody>
          <a:bodyPr/>
          <a:lstStyle/>
          <a:p>
            <a:r>
              <a:rPr lang="da-DK" dirty="0"/>
              <a:t>You should know that:</a:t>
            </a:r>
          </a:p>
          <a:p>
            <a:r>
              <a:rPr lang="da-DK" dirty="0"/>
              <a:t>My project do these, but not do these</a:t>
            </a:r>
            <a:endParaRPr lang="en-US" dirty="0"/>
          </a:p>
        </p:txBody>
      </p:sp>
      <p:sp>
        <p:nvSpPr>
          <p:cNvPr id="5" name="Rectangle 4">
            <a:extLst>
              <a:ext uri="{FF2B5EF4-FFF2-40B4-BE49-F238E27FC236}">
                <a16:creationId xmlns:a16="http://schemas.microsoft.com/office/drawing/2014/main" id="{30AD0EEF-C3C5-4AF5-8BB5-376AC0024F80}"/>
              </a:ext>
            </a:extLst>
          </p:cNvPr>
          <p:cNvSpPr/>
          <p:nvPr/>
        </p:nvSpPr>
        <p:spPr>
          <a:xfrm>
            <a:off x="7391397" y="2026509"/>
            <a:ext cx="3962400" cy="37646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6" name="Oval 5">
            <a:extLst>
              <a:ext uri="{FF2B5EF4-FFF2-40B4-BE49-F238E27FC236}">
                <a16:creationId xmlns:a16="http://schemas.microsoft.com/office/drawing/2014/main" id="{21E00E8C-5ACC-418F-9174-308199C1F4AE}"/>
              </a:ext>
            </a:extLst>
          </p:cNvPr>
          <p:cNvSpPr/>
          <p:nvPr/>
        </p:nvSpPr>
        <p:spPr>
          <a:xfrm>
            <a:off x="8386119" y="3031525"/>
            <a:ext cx="1828800" cy="1482811"/>
          </a:xfrm>
          <a:prstGeom prst="ellipse">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a-DK" dirty="0"/>
              <a:t>Project</a:t>
            </a:r>
            <a:endParaRPr lang="en-US" dirty="0"/>
          </a:p>
        </p:txBody>
      </p:sp>
      <p:sp>
        <p:nvSpPr>
          <p:cNvPr id="7" name="TextBox 6">
            <a:extLst>
              <a:ext uri="{FF2B5EF4-FFF2-40B4-BE49-F238E27FC236}">
                <a16:creationId xmlns:a16="http://schemas.microsoft.com/office/drawing/2014/main" id="{1221C26B-C3FF-441A-A49D-BC9FBF3096A8}"/>
              </a:ext>
            </a:extLst>
          </p:cNvPr>
          <p:cNvSpPr txBox="1"/>
          <p:nvPr/>
        </p:nvSpPr>
        <p:spPr>
          <a:xfrm>
            <a:off x="7949514" y="2314832"/>
            <a:ext cx="1828800" cy="369332"/>
          </a:xfrm>
          <a:prstGeom prst="rect">
            <a:avLst/>
          </a:prstGeom>
          <a:noFill/>
        </p:spPr>
        <p:txBody>
          <a:bodyPr wrap="square" rtlCol="0">
            <a:spAutoFit/>
          </a:bodyPr>
          <a:lstStyle/>
          <a:p>
            <a:r>
              <a:rPr lang="da-DK" dirty="0"/>
              <a:t>World</a:t>
            </a:r>
            <a:endParaRPr lang="en-US" dirty="0"/>
          </a:p>
        </p:txBody>
      </p:sp>
      <p:pic>
        <p:nvPicPr>
          <p:cNvPr id="9" name="Picture 8">
            <a:extLst>
              <a:ext uri="{FF2B5EF4-FFF2-40B4-BE49-F238E27FC236}">
                <a16:creationId xmlns:a16="http://schemas.microsoft.com/office/drawing/2014/main" id="{971F7578-679F-426B-9F9A-CBA98694A7BB}"/>
              </a:ext>
            </a:extLst>
          </p:cNvPr>
          <p:cNvPicPr>
            <a:picLocks noChangeAspect="1"/>
          </p:cNvPicPr>
          <p:nvPr/>
        </p:nvPicPr>
        <p:blipFill>
          <a:blip r:embed="rId2"/>
          <a:stretch>
            <a:fillRect/>
          </a:stretch>
        </p:blipFill>
        <p:spPr>
          <a:xfrm>
            <a:off x="1258332" y="3311611"/>
            <a:ext cx="3832651" cy="3367726"/>
          </a:xfrm>
          <a:prstGeom prst="rect">
            <a:avLst/>
          </a:prstGeom>
        </p:spPr>
      </p:pic>
    </p:spTree>
    <p:extLst>
      <p:ext uri="{BB962C8B-B14F-4D97-AF65-F5344CB8AC3E}">
        <p14:creationId xmlns:p14="http://schemas.microsoft.com/office/powerpoint/2010/main" val="41874452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64C8-6202-42EA-BB7E-D8504E663DD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39937F-5D07-4827-BDA0-7B4472CC1DF0}"/>
              </a:ext>
            </a:extLst>
          </p:cNvPr>
          <p:cNvSpPr>
            <a:spLocks noGrp="1"/>
          </p:cNvSpPr>
          <p:nvPr>
            <p:ph idx="1"/>
          </p:nvPr>
        </p:nvSpPr>
        <p:spPr/>
        <p:txBody>
          <a:bodyPr>
            <a:normAutofit/>
          </a:bodyPr>
          <a:lstStyle/>
          <a:p>
            <a:pPr algn="l"/>
            <a:r>
              <a:rPr lang="en-US" sz="1800" b="1" i="0" u="none" strike="noStrike" baseline="0" dirty="0">
                <a:latin typeface="STIXMathJax_Main-Bold"/>
              </a:rPr>
              <a:t>Project objective. </a:t>
            </a:r>
            <a:r>
              <a:rPr lang="en-US" sz="1800" b="0" i="0" u="none" strike="noStrike" baseline="0" dirty="0">
                <a:latin typeface="STIXMathJax_Main-Regular"/>
              </a:rPr>
              <a:t>The first step of project scope definition is to define the overall objective to meet your customer’s need(s). For example, as a result of extensive market research a computer software company decides to develop a program that automatically translates verbal sentences in English to Russian. The project should be completed within three years at a cost not to exceed $1.5 million. </a:t>
            </a:r>
          </a:p>
          <a:p>
            <a:pPr algn="l"/>
            <a:r>
              <a:rPr lang="en-US" sz="1800" b="1" i="0" u="none" strike="noStrike" baseline="0" dirty="0">
                <a:latin typeface="STIXMathJax_Main-Bold"/>
              </a:rPr>
              <a:t>Deliverables. </a:t>
            </a:r>
            <a:r>
              <a:rPr lang="en-US" sz="1800" b="0" i="0" u="none" strike="noStrike" baseline="0" dirty="0">
                <a:latin typeface="STIXMathJax_Main-Regular"/>
              </a:rPr>
              <a:t>The next step is to define major deliverables—the expected, measurable outputs over the life of the project. For example, deliverables in the early design phase of a project might be a list of specifications. In the second phase deliverables could be software coding and a technical manual. The next phase could be the prototype. The final phase could be final tests and approved software. </a:t>
            </a:r>
            <a:r>
              <a:rPr lang="en-US" sz="1800" b="1" i="0" u="none" strike="noStrike" baseline="0" dirty="0">
                <a:solidFill>
                  <a:srgbClr val="FF0000"/>
                </a:solidFill>
                <a:latin typeface="STIXMathJax_Main-Regular"/>
              </a:rPr>
              <a:t>Note: Deliverables and requirements are often used interchangeably.</a:t>
            </a:r>
          </a:p>
          <a:p>
            <a:pPr algn="l"/>
            <a:r>
              <a:rPr lang="en-US" sz="1800" b="1" i="0" u="none" strike="noStrike" baseline="0" dirty="0">
                <a:latin typeface="STIXMathJax_Main-Bold"/>
              </a:rPr>
              <a:t>Milestones. </a:t>
            </a:r>
            <a:r>
              <a:rPr lang="en-US" sz="1800" b="0" i="0" u="none" strike="noStrike" baseline="0" dirty="0">
                <a:latin typeface="STIXMathJax_Main-Regular"/>
              </a:rPr>
              <a:t>A milestone is a significant event in a project that occurs at a point in time. The milestone schedule shows only major segments of work; it represents first, rough-cut estimates of time, cost, and resources for the project. The milestone schedule is built using the deliverables as a platform to identify major segments of work and an end date—for example, testing complete and finished by July 1 of the same year. Milestones should be natural, important control points in the project. Milestones should be easy for all project participants to recognize.</a:t>
            </a:r>
            <a:endParaRPr lang="en-US" b="1" dirty="0">
              <a:solidFill>
                <a:srgbClr val="FF0000"/>
              </a:solidFill>
            </a:endParaRPr>
          </a:p>
        </p:txBody>
      </p:sp>
    </p:spTree>
    <p:extLst>
      <p:ext uri="{BB962C8B-B14F-4D97-AF65-F5344CB8AC3E}">
        <p14:creationId xmlns:p14="http://schemas.microsoft.com/office/powerpoint/2010/main" val="3579653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15D60-2630-4A9D-9A0F-5732E4818F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0AF209-6755-4633-8C3B-50601708C0B6}"/>
              </a:ext>
            </a:extLst>
          </p:cNvPr>
          <p:cNvSpPr>
            <a:spLocks noGrp="1"/>
          </p:cNvSpPr>
          <p:nvPr>
            <p:ph idx="1"/>
          </p:nvPr>
        </p:nvSpPr>
        <p:spPr/>
        <p:txBody>
          <a:bodyPr>
            <a:normAutofit fontScale="92500" lnSpcReduction="10000"/>
          </a:bodyPr>
          <a:lstStyle/>
          <a:p>
            <a:pPr algn="l"/>
            <a:r>
              <a:rPr lang="en-US" sz="1800" b="1" i="0" u="none" strike="noStrike" baseline="0" dirty="0">
                <a:latin typeface="STIXMathJax_Main-Bold"/>
              </a:rPr>
              <a:t>Technical requirements. </a:t>
            </a:r>
            <a:r>
              <a:rPr lang="en-US" sz="1800" b="0" i="0" u="none" strike="noStrike" baseline="0" dirty="0">
                <a:latin typeface="STIXMathJax_Main-Regular"/>
              </a:rPr>
              <a:t>More frequently than not, a product or service will have technical requirements to ensure proper performance. Technical requirements typically clarify either the deliverables or define the performance specifications. For example, a technical requirement for a personal computer might be the ability to accept 120-volt alternating current or 240-volt direct current without any adapters or user switches. Another well-known example is the ability of 911 emergency systems to identify the caller’s phone number and location of the phone. </a:t>
            </a:r>
            <a:r>
              <a:rPr lang="en-US" sz="1800" b="1" i="0" u="none" strike="noStrike" baseline="0" dirty="0">
                <a:solidFill>
                  <a:srgbClr val="FF0000"/>
                </a:solidFill>
                <a:latin typeface="STIXMathJax_Main-Regular"/>
              </a:rPr>
              <a:t>Examples from information systems projects include speed and capacity of database systems and connectivity with alternative systems.</a:t>
            </a:r>
          </a:p>
          <a:p>
            <a:pPr algn="l"/>
            <a:r>
              <a:rPr lang="en-US" sz="1800" b="1" i="0" u="none" strike="noStrike" baseline="0" dirty="0">
                <a:latin typeface="STIXMathJax_Main-Bold"/>
              </a:rPr>
              <a:t>Limits and exclusions. </a:t>
            </a:r>
            <a:r>
              <a:rPr lang="en-US" sz="1800" b="0" i="0" u="none" strike="noStrike" baseline="0" dirty="0">
                <a:latin typeface="STIXMathJax_Main-Regular"/>
              </a:rPr>
              <a:t>The limits of scope should be defined. Failure to do so can lead to false expectations and to expending resources and time on the wrong problem. Examples of limits are: work on site is allowed only between the hours of 8:00 pm - 5:00 am; system maintenance and repair will be done only up to one month after final inspection; client will be billed for additional training beyond that prescribed in the contract. Exclusions further define the boundary of the project by stating what is not included. Examples include: data will be collected by the client, not the contractor; a house will be built, but no landscaping or security devices added; software will be installed, but no training given.</a:t>
            </a:r>
          </a:p>
          <a:p>
            <a:pPr algn="l"/>
            <a:r>
              <a:rPr lang="en-US" sz="1800" b="1" i="0" u="none" strike="noStrike" baseline="0" dirty="0">
                <a:latin typeface="STIXMathJax_Main-Bold"/>
              </a:rPr>
              <a:t>Reviews with customer. </a:t>
            </a:r>
            <a:r>
              <a:rPr lang="en-US" sz="1800" b="0" i="0" u="none" strike="noStrike" baseline="0" dirty="0">
                <a:latin typeface="STIXMathJax_Main-Regular"/>
              </a:rPr>
              <a:t>Completion of the scope checklist ends with a review with your customer—internal or external. The main concern here is the understanding of and agreement to expectations. Is the customer getting what he or she desires in deliverables? Does the project definition identify key accomplishments, budgets, timing, and performance requirements? Are questions of limits and exclusions covered? Clear communication in all these issues is imperative to avoid claims or misunderstanding.</a:t>
            </a:r>
            <a:endParaRPr lang="en-US" b="1" dirty="0">
              <a:solidFill>
                <a:srgbClr val="FF0000"/>
              </a:solidFill>
            </a:endParaRPr>
          </a:p>
        </p:txBody>
      </p:sp>
    </p:spTree>
    <p:extLst>
      <p:ext uri="{BB962C8B-B14F-4D97-AF65-F5344CB8AC3E}">
        <p14:creationId xmlns:p14="http://schemas.microsoft.com/office/powerpoint/2010/main" val="3219939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8A7E9-CF44-4333-819C-93E3C7DC81F5}"/>
              </a:ext>
            </a:extLst>
          </p:cNvPr>
          <p:cNvSpPr txBox="1">
            <a:spLocks noGrp="1"/>
          </p:cNvSpPr>
          <p:nvPr>
            <p:ph type="title"/>
          </p:nvPr>
        </p:nvSpPr>
        <p:spPr/>
        <p:txBody>
          <a:bodyPr/>
          <a:lstStyle/>
          <a:p>
            <a:pPr lvl="0"/>
            <a:r>
              <a:rPr lang="da-DK"/>
              <a:t>Please comment about this</a:t>
            </a:r>
            <a:endParaRPr lang="en-US"/>
          </a:p>
        </p:txBody>
      </p:sp>
      <p:pic>
        <p:nvPicPr>
          <p:cNvPr id="3" name="Picture 5">
            <a:extLst>
              <a:ext uri="{FF2B5EF4-FFF2-40B4-BE49-F238E27FC236}">
                <a16:creationId xmlns:a16="http://schemas.microsoft.com/office/drawing/2014/main" id="{DAD49591-8A40-45FA-A8AA-2FD54447FBA7}"/>
              </a:ext>
            </a:extLst>
          </p:cNvPr>
          <p:cNvPicPr>
            <a:picLocks noChangeAspect="1"/>
          </p:cNvPicPr>
          <p:nvPr/>
        </p:nvPicPr>
        <p:blipFill>
          <a:blip r:embed="rId2"/>
          <a:stretch>
            <a:fillRect/>
          </a:stretch>
        </p:blipFill>
        <p:spPr>
          <a:xfrm>
            <a:off x="83128" y="1939250"/>
            <a:ext cx="6159526" cy="4082887"/>
          </a:xfrm>
          <a:prstGeom prst="rect">
            <a:avLst/>
          </a:prstGeom>
          <a:noFill/>
          <a:ln cap="flat">
            <a:noFill/>
          </a:ln>
        </p:spPr>
      </p:pic>
      <p:pic>
        <p:nvPicPr>
          <p:cNvPr id="4" name="Picture 6">
            <a:extLst>
              <a:ext uri="{FF2B5EF4-FFF2-40B4-BE49-F238E27FC236}">
                <a16:creationId xmlns:a16="http://schemas.microsoft.com/office/drawing/2014/main" id="{E3F03D71-91AB-4C3A-B4E6-218469533B12}"/>
              </a:ext>
            </a:extLst>
          </p:cNvPr>
          <p:cNvPicPr>
            <a:picLocks noChangeAspect="1"/>
          </p:cNvPicPr>
          <p:nvPr/>
        </p:nvPicPr>
        <p:blipFill>
          <a:blip r:embed="rId3"/>
          <a:stretch>
            <a:fillRect/>
          </a:stretch>
        </p:blipFill>
        <p:spPr>
          <a:xfrm>
            <a:off x="6471675" y="1939250"/>
            <a:ext cx="5557137" cy="4175717"/>
          </a:xfrm>
          <a:prstGeom prst="rect">
            <a:avLst/>
          </a:prstGeom>
          <a:noFill/>
          <a:ln cap="flat">
            <a:noFill/>
          </a:ln>
        </p:spPr>
      </p:pic>
      <p:sp>
        <p:nvSpPr>
          <p:cNvPr id="5" name="TextBox 2">
            <a:extLst>
              <a:ext uri="{FF2B5EF4-FFF2-40B4-BE49-F238E27FC236}">
                <a16:creationId xmlns:a16="http://schemas.microsoft.com/office/drawing/2014/main" id="{E0EFC4D2-ECA1-4801-8694-B6E4AC976D22}"/>
              </a:ext>
            </a:extLst>
          </p:cNvPr>
          <p:cNvSpPr txBox="1"/>
          <p:nvPr/>
        </p:nvSpPr>
        <p:spPr>
          <a:xfrm>
            <a:off x="1964542" y="1729825"/>
            <a:ext cx="3801974"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a-DK" sz="5000" b="0" i="0" u="none" strike="noStrike" kern="1200" cap="none" spc="0" baseline="0">
                <a:solidFill>
                  <a:srgbClr val="FF0000"/>
                </a:solidFill>
                <a:uFillTx/>
                <a:latin typeface="Calibri"/>
              </a:rPr>
              <a:t>Project Scope</a:t>
            </a:r>
            <a:endParaRPr lang="en-US" sz="5000" b="0" i="0" u="none" strike="noStrike" kern="1200" cap="none" spc="0" baseline="0">
              <a:solidFill>
                <a:srgbClr val="FF0000"/>
              </a:solidFill>
              <a:uFillTx/>
              <a:latin typeface="Calibri"/>
            </a:endParaRPr>
          </a:p>
        </p:txBody>
      </p:sp>
      <p:sp>
        <p:nvSpPr>
          <p:cNvPr id="6" name="TextBox 7">
            <a:extLst>
              <a:ext uri="{FF2B5EF4-FFF2-40B4-BE49-F238E27FC236}">
                <a16:creationId xmlns:a16="http://schemas.microsoft.com/office/drawing/2014/main" id="{61C741C8-61FC-4595-ABF3-DE1D526CAAAF}"/>
              </a:ext>
            </a:extLst>
          </p:cNvPr>
          <p:cNvSpPr txBox="1"/>
          <p:nvPr/>
        </p:nvSpPr>
        <p:spPr>
          <a:xfrm>
            <a:off x="9567879" y="2160718"/>
            <a:ext cx="195356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a-DK" sz="5000" b="0" i="0" u="none" strike="noStrike" kern="1200" cap="none" spc="0" baseline="0">
                <a:solidFill>
                  <a:srgbClr val="FF0000"/>
                </a:solidFill>
                <a:uFillTx/>
                <a:latin typeface="Calibri"/>
              </a:rPr>
              <a:t>Team</a:t>
            </a:r>
            <a:endParaRPr lang="en-US" sz="5000" b="0" i="0" u="none" strike="noStrike" kern="1200" cap="none" spc="0" baseline="0">
              <a:solidFill>
                <a:srgbClr val="FF0000"/>
              </a:solidFill>
              <a:uFillTx/>
              <a:latin typeface="Calibri"/>
            </a:endParaRPr>
          </a:p>
        </p:txBody>
      </p:sp>
      <p:sp>
        <p:nvSpPr>
          <p:cNvPr id="7" name="TextBox 8">
            <a:extLst>
              <a:ext uri="{FF2B5EF4-FFF2-40B4-BE49-F238E27FC236}">
                <a16:creationId xmlns:a16="http://schemas.microsoft.com/office/drawing/2014/main" id="{398B1DCC-708D-43B7-9777-FED79D475B0A}"/>
              </a:ext>
            </a:extLst>
          </p:cNvPr>
          <p:cNvSpPr txBox="1"/>
          <p:nvPr/>
        </p:nvSpPr>
        <p:spPr>
          <a:xfrm>
            <a:off x="8189860" y="5996223"/>
            <a:ext cx="195356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a-DK" sz="5000" b="0" i="0" u="none" strike="noStrike" kern="1200" cap="none" spc="0" baseline="0">
                <a:solidFill>
                  <a:srgbClr val="FF0000"/>
                </a:solidFill>
                <a:uFillTx/>
                <a:latin typeface="Calibri"/>
              </a:rPr>
              <a:t>Time</a:t>
            </a:r>
            <a:endParaRPr lang="en-US" sz="5000" b="0" i="0" u="none" strike="noStrike" kern="1200" cap="none" spc="0" baseline="0">
              <a:solidFill>
                <a:srgbClr val="FF0000"/>
              </a:solidFill>
              <a:uFillTx/>
              <a:latin typeface="Calibri"/>
            </a:endParaRPr>
          </a:p>
        </p:txBody>
      </p:sp>
      <p:sp>
        <p:nvSpPr>
          <p:cNvPr id="8" name="TextBox 9">
            <a:extLst>
              <a:ext uri="{FF2B5EF4-FFF2-40B4-BE49-F238E27FC236}">
                <a16:creationId xmlns:a16="http://schemas.microsoft.com/office/drawing/2014/main" id="{B9BA7605-8CBC-40AD-ABDE-3BFF40F25065}"/>
              </a:ext>
            </a:extLst>
          </p:cNvPr>
          <p:cNvSpPr txBox="1"/>
          <p:nvPr/>
        </p:nvSpPr>
        <p:spPr>
          <a:xfrm>
            <a:off x="8273463" y="3105960"/>
            <a:ext cx="3575230" cy="86177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a-DK" sz="5000" b="0" i="0" u="none" strike="noStrike" kern="1200" cap="none" spc="0" baseline="0">
                <a:solidFill>
                  <a:srgbClr val="FF0000"/>
                </a:solidFill>
                <a:uFillTx/>
                <a:latin typeface="Calibri"/>
              </a:rPr>
              <a:t>Language</a:t>
            </a:r>
            <a:endParaRPr lang="en-US" sz="5000" b="0" i="0" u="none" strike="noStrike" kern="1200" cap="none" spc="0" baseline="0">
              <a:solidFill>
                <a:srgbClr val="FF0000"/>
              </a:solidFill>
              <a:uFillTx/>
              <a:latin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0EEF-D5C1-43D1-9FC4-A206E36ED602}"/>
              </a:ext>
            </a:extLst>
          </p:cNvPr>
          <p:cNvSpPr>
            <a:spLocks noGrp="1"/>
          </p:cNvSpPr>
          <p:nvPr>
            <p:ph type="title"/>
          </p:nvPr>
        </p:nvSpPr>
        <p:spPr/>
        <p:txBody>
          <a:bodyPr/>
          <a:lstStyle/>
          <a:p>
            <a:r>
              <a:rPr lang="da-DK" dirty="0"/>
              <a:t>Please rember this</a:t>
            </a:r>
            <a:endParaRPr lang="en-US" dirty="0"/>
          </a:p>
        </p:txBody>
      </p:sp>
      <p:sp>
        <p:nvSpPr>
          <p:cNvPr id="3" name="Content Placeholder 2">
            <a:extLst>
              <a:ext uri="{FF2B5EF4-FFF2-40B4-BE49-F238E27FC236}">
                <a16:creationId xmlns:a16="http://schemas.microsoft.com/office/drawing/2014/main" id="{92E3C219-FE93-4484-BAA7-89066514765C}"/>
              </a:ext>
            </a:extLst>
          </p:cNvPr>
          <p:cNvSpPr>
            <a:spLocks noGrp="1"/>
          </p:cNvSpPr>
          <p:nvPr>
            <p:ph idx="1"/>
          </p:nvPr>
        </p:nvSpPr>
        <p:spPr/>
        <p:txBody>
          <a:bodyPr>
            <a:normAutofit/>
          </a:bodyPr>
          <a:lstStyle/>
          <a:p>
            <a:pPr marL="0" indent="0" algn="l">
              <a:buNone/>
            </a:pPr>
            <a:r>
              <a:rPr lang="en-US" sz="4500" b="0" i="0" u="none" strike="noStrike" baseline="0" dirty="0">
                <a:latin typeface="STIXMathJax_Main-Regular"/>
              </a:rPr>
              <a:t>Scope definition should be as brief as possible but complete; one or two pages are typical for small projects.</a:t>
            </a:r>
            <a:endParaRPr lang="en-US" sz="4500" dirty="0"/>
          </a:p>
        </p:txBody>
      </p:sp>
    </p:spTree>
    <p:extLst>
      <p:ext uri="{BB962C8B-B14F-4D97-AF65-F5344CB8AC3E}">
        <p14:creationId xmlns:p14="http://schemas.microsoft.com/office/powerpoint/2010/main" val="1298225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CBD36-1A32-42D9-9F98-578C13139E51}"/>
              </a:ext>
            </a:extLst>
          </p:cNvPr>
          <p:cNvSpPr>
            <a:spLocks noGrp="1"/>
          </p:cNvSpPr>
          <p:nvPr>
            <p:ph type="title"/>
          </p:nvPr>
        </p:nvSpPr>
        <p:spPr>
          <a:xfrm>
            <a:off x="607543" y="365129"/>
            <a:ext cx="10515600" cy="1325559"/>
          </a:xfrm>
        </p:spPr>
        <p:txBody>
          <a:bodyPr>
            <a:normAutofit fontScale="90000"/>
          </a:bodyPr>
          <a:lstStyle/>
          <a:p>
            <a:r>
              <a:rPr lang="en-US" dirty="0"/>
              <a:t>Understand why it is important to establish project priorities in terms of cost, time, and performance.</a:t>
            </a:r>
          </a:p>
        </p:txBody>
      </p:sp>
      <p:pic>
        <p:nvPicPr>
          <p:cNvPr id="5" name="Picture 4">
            <a:extLst>
              <a:ext uri="{FF2B5EF4-FFF2-40B4-BE49-F238E27FC236}">
                <a16:creationId xmlns:a16="http://schemas.microsoft.com/office/drawing/2014/main" id="{C9C629FD-B9E8-4975-BBF1-0AF0ABE1427F}"/>
              </a:ext>
            </a:extLst>
          </p:cNvPr>
          <p:cNvPicPr>
            <a:picLocks noChangeAspect="1"/>
          </p:cNvPicPr>
          <p:nvPr/>
        </p:nvPicPr>
        <p:blipFill>
          <a:blip r:embed="rId2"/>
          <a:stretch>
            <a:fillRect/>
          </a:stretch>
        </p:blipFill>
        <p:spPr>
          <a:xfrm>
            <a:off x="170123" y="2159046"/>
            <a:ext cx="6974259" cy="3000028"/>
          </a:xfrm>
          <a:prstGeom prst="rect">
            <a:avLst/>
          </a:prstGeom>
        </p:spPr>
      </p:pic>
      <p:sp>
        <p:nvSpPr>
          <p:cNvPr id="7" name="TextBox 6">
            <a:extLst>
              <a:ext uri="{FF2B5EF4-FFF2-40B4-BE49-F238E27FC236}">
                <a16:creationId xmlns:a16="http://schemas.microsoft.com/office/drawing/2014/main" id="{CC1645EC-AAB5-449B-B3F2-3CC47E6A7B8C}"/>
              </a:ext>
            </a:extLst>
          </p:cNvPr>
          <p:cNvSpPr txBox="1"/>
          <p:nvPr/>
        </p:nvSpPr>
        <p:spPr>
          <a:xfrm>
            <a:off x="7224583" y="2446235"/>
            <a:ext cx="4797294" cy="2308324"/>
          </a:xfrm>
          <a:prstGeom prst="rect">
            <a:avLst/>
          </a:prstGeom>
          <a:noFill/>
        </p:spPr>
        <p:txBody>
          <a:bodyPr wrap="square">
            <a:spAutoFit/>
          </a:bodyPr>
          <a:lstStyle/>
          <a:p>
            <a:pPr algn="l"/>
            <a:r>
              <a:rPr lang="en-US" sz="1800" b="1" i="0" u="none" strike="noStrike" baseline="0" dirty="0">
                <a:latin typeface="STIXMathJax_Main-Regular"/>
              </a:rPr>
              <a:t>One of the primary jobs of a project manager is to manage the trade-offs among time, cost, and performance. To do so, project managers must define and understand the nature of the priorities of the project. They need to have a candid discussion with the project customer and upper management to establish the relative importance of</a:t>
            </a:r>
            <a:endParaRPr lang="en-US" b="1" dirty="0"/>
          </a:p>
        </p:txBody>
      </p:sp>
    </p:spTree>
    <p:extLst>
      <p:ext uri="{BB962C8B-B14F-4D97-AF65-F5344CB8AC3E}">
        <p14:creationId xmlns:p14="http://schemas.microsoft.com/office/powerpoint/2010/main" val="30333185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962EF-3279-4CC8-AE03-5D974ABFCE16}"/>
              </a:ext>
            </a:extLst>
          </p:cNvPr>
          <p:cNvSpPr>
            <a:spLocks noGrp="1"/>
          </p:cNvSpPr>
          <p:nvPr>
            <p:ph type="title"/>
          </p:nvPr>
        </p:nvSpPr>
        <p:spPr>
          <a:xfrm>
            <a:off x="702016" y="-113416"/>
            <a:ext cx="10515600" cy="1325559"/>
          </a:xfrm>
        </p:spPr>
        <p:txBody>
          <a:bodyPr/>
          <a:lstStyle/>
          <a:p>
            <a:r>
              <a:rPr lang="en-US" sz="4400" b="1" i="0" u="none" strike="noStrike" baseline="0" dirty="0">
                <a:latin typeface="STIXMathJax_Main-Bold"/>
              </a:rPr>
              <a:t>Priority Matrix</a:t>
            </a:r>
            <a:endParaRPr lang="en-US" dirty="0"/>
          </a:p>
        </p:txBody>
      </p:sp>
      <p:sp>
        <p:nvSpPr>
          <p:cNvPr id="3" name="Content Placeholder 2">
            <a:extLst>
              <a:ext uri="{FF2B5EF4-FFF2-40B4-BE49-F238E27FC236}">
                <a16:creationId xmlns:a16="http://schemas.microsoft.com/office/drawing/2014/main" id="{91C500A7-7080-494F-B6F4-EB5349A6FF13}"/>
              </a:ext>
            </a:extLst>
          </p:cNvPr>
          <p:cNvSpPr>
            <a:spLocks noGrp="1"/>
          </p:cNvSpPr>
          <p:nvPr>
            <p:ph idx="1"/>
          </p:nvPr>
        </p:nvSpPr>
        <p:spPr>
          <a:xfrm>
            <a:off x="429642" y="1081454"/>
            <a:ext cx="10515600" cy="3042935"/>
          </a:xfrm>
        </p:spPr>
        <p:txBody>
          <a:bodyPr>
            <a:normAutofit/>
          </a:bodyPr>
          <a:lstStyle/>
          <a:p>
            <a:pPr algn="l"/>
            <a:r>
              <a:rPr lang="en-US" sz="1800" b="0" i="0" u="none" strike="noStrike" baseline="0" dirty="0">
                <a:latin typeface="STIXMathJax_Main-Regular"/>
              </a:rPr>
              <a:t>One technique found in practice that is useful for this purpose is completing a </a:t>
            </a:r>
            <a:r>
              <a:rPr lang="en-US" sz="1800" b="1" i="0" u="none" strike="noStrike" baseline="0" dirty="0">
                <a:latin typeface="STIXMathJax_Main-Bold"/>
              </a:rPr>
              <a:t>priority matrix </a:t>
            </a:r>
            <a:r>
              <a:rPr lang="en-US" sz="1800" b="0" i="0" u="none" strike="noStrike" baseline="0" dirty="0">
                <a:latin typeface="STIXMathJax_Main-Regular"/>
              </a:rPr>
              <a:t>for the project to identify which criterion is constrained, which should be enhanced, and which can be accepted:</a:t>
            </a:r>
          </a:p>
          <a:p>
            <a:pPr algn="l"/>
            <a:r>
              <a:rPr lang="en-US" sz="1800" b="1" i="0" u="none" strike="noStrike" baseline="0" dirty="0">
                <a:latin typeface="STIXMathJax_Main-Bold"/>
              </a:rPr>
              <a:t>Constrain. </a:t>
            </a:r>
            <a:r>
              <a:rPr lang="en-US" sz="1800" b="0" i="0" u="none" strike="noStrike" baseline="0" dirty="0">
                <a:latin typeface="STIXMathJax_Main-Regular"/>
              </a:rPr>
              <a:t>The original parameter is fixed. The project must meet the completion date, specifications and scope of the project, or budget.</a:t>
            </a:r>
          </a:p>
          <a:p>
            <a:pPr algn="l"/>
            <a:r>
              <a:rPr lang="en-US" sz="1800" b="1" i="0" u="none" strike="noStrike" baseline="0" dirty="0">
                <a:latin typeface="STIXMathJax_Main-Bold"/>
              </a:rPr>
              <a:t>Enhance. </a:t>
            </a:r>
            <a:r>
              <a:rPr lang="en-US" sz="1800" b="0" i="0" u="none" strike="noStrike" baseline="0" dirty="0">
                <a:latin typeface="STIXMathJax_Main-Regular"/>
              </a:rPr>
              <a:t>Given the scope of the project, which criterion should be optimized? In the case of time and cost, this usually means taking advantage of opportunities to either reduce costs or shorten the schedule. Conversely, with regard to performance, enhancing means adding value to the project.</a:t>
            </a:r>
          </a:p>
          <a:p>
            <a:pPr algn="l"/>
            <a:r>
              <a:rPr lang="en-US" sz="1800" b="1" i="0" u="none" strike="noStrike" baseline="0" dirty="0">
                <a:latin typeface="STIXMathJax_Main-Bold"/>
              </a:rPr>
              <a:t>Accept. </a:t>
            </a:r>
            <a:r>
              <a:rPr lang="en-US" sz="1800" b="0" i="0" u="none" strike="noStrike" baseline="0" dirty="0">
                <a:latin typeface="STIXMathJax_Main-Regular"/>
              </a:rPr>
              <a:t>For which criterion is it tolerable not to meet the original parameters? When trade-offs have to be made, is it permissible for the schedule to slip, to reduce the scope and performance of the project, or to go over budget?</a:t>
            </a:r>
            <a:endParaRPr lang="en-US" dirty="0"/>
          </a:p>
        </p:txBody>
      </p:sp>
      <p:pic>
        <p:nvPicPr>
          <p:cNvPr id="5" name="Picture 4">
            <a:extLst>
              <a:ext uri="{FF2B5EF4-FFF2-40B4-BE49-F238E27FC236}">
                <a16:creationId xmlns:a16="http://schemas.microsoft.com/office/drawing/2014/main" id="{408535F0-979B-40A0-A426-063A0DAB6D48}"/>
              </a:ext>
            </a:extLst>
          </p:cNvPr>
          <p:cNvPicPr>
            <a:picLocks noChangeAspect="1"/>
          </p:cNvPicPr>
          <p:nvPr/>
        </p:nvPicPr>
        <p:blipFill>
          <a:blip r:embed="rId2"/>
          <a:stretch>
            <a:fillRect/>
          </a:stretch>
        </p:blipFill>
        <p:spPr>
          <a:xfrm>
            <a:off x="3586518" y="3952453"/>
            <a:ext cx="3609847" cy="2733611"/>
          </a:xfrm>
          <a:prstGeom prst="rect">
            <a:avLst/>
          </a:prstGeom>
        </p:spPr>
      </p:pic>
    </p:spTree>
    <p:extLst>
      <p:ext uri="{BB962C8B-B14F-4D97-AF65-F5344CB8AC3E}">
        <p14:creationId xmlns:p14="http://schemas.microsoft.com/office/powerpoint/2010/main" val="755948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D9D1-9F95-4A48-9DE8-45737067986E}"/>
              </a:ext>
            </a:extLst>
          </p:cNvPr>
          <p:cNvSpPr>
            <a:spLocks noGrp="1"/>
          </p:cNvSpPr>
          <p:nvPr>
            <p:ph type="title"/>
          </p:nvPr>
        </p:nvSpPr>
        <p:spPr/>
        <p:txBody>
          <a:bodyPr/>
          <a:lstStyle/>
          <a:p>
            <a:r>
              <a:rPr lang="en-US" dirty="0"/>
              <a:t>Step 3: Creating the Work Breakdown Structure (WBS)</a:t>
            </a:r>
          </a:p>
        </p:txBody>
      </p:sp>
      <p:sp>
        <p:nvSpPr>
          <p:cNvPr id="3" name="Content Placeholder 2">
            <a:extLst>
              <a:ext uri="{FF2B5EF4-FFF2-40B4-BE49-F238E27FC236}">
                <a16:creationId xmlns:a16="http://schemas.microsoft.com/office/drawing/2014/main" id="{051CA0ED-BD67-481E-BF17-4EED710449B0}"/>
              </a:ext>
            </a:extLst>
          </p:cNvPr>
          <p:cNvSpPr>
            <a:spLocks noGrp="1"/>
          </p:cNvSpPr>
          <p:nvPr>
            <p:ph idx="1"/>
          </p:nvPr>
        </p:nvSpPr>
        <p:spPr/>
        <p:txBody>
          <a:bodyPr/>
          <a:lstStyle/>
          <a:p>
            <a:pPr algn="l"/>
            <a:r>
              <a:rPr lang="en-US" sz="1800" b="0" i="0" u="none" strike="noStrike" baseline="0" dirty="0">
                <a:latin typeface="STIXMathJax_Main-Regular"/>
              </a:rPr>
              <a:t>Once the scope and deliverables have been identified, the work of the project can be successively subdivided into smaller and smaller work elements. The outcome of this hierarchical process is called the </a:t>
            </a:r>
            <a:r>
              <a:rPr lang="en-US" sz="1800" b="1" i="0" u="none" strike="noStrike" baseline="0" dirty="0">
                <a:latin typeface="STIXMathJax_Main-Bold"/>
              </a:rPr>
              <a:t>work breakdown structure (WBS). </a:t>
            </a:r>
            <a:r>
              <a:rPr lang="en-US" sz="1800" b="0" i="0" u="none" strike="noStrike" baseline="0" dirty="0">
                <a:latin typeface="STIXMathJax_Main-Regular"/>
              </a:rPr>
              <a:t>Use of a WBS helps to assure project managers that all products and work elements are identified, to integrate the project with the current organization, and to establish a basis for control. </a:t>
            </a:r>
            <a:r>
              <a:rPr lang="en-US" sz="1800" b="1" i="0" u="none" strike="noStrike" baseline="0" dirty="0">
                <a:latin typeface="STIXMathJax_Main-Regular"/>
              </a:rPr>
              <a:t>Basically, the WBS is an outline of the project with different levels of detail.</a:t>
            </a:r>
            <a:endParaRPr lang="en-US" b="1" dirty="0"/>
          </a:p>
        </p:txBody>
      </p:sp>
    </p:spTree>
    <p:extLst>
      <p:ext uri="{BB962C8B-B14F-4D97-AF65-F5344CB8AC3E}">
        <p14:creationId xmlns:p14="http://schemas.microsoft.com/office/powerpoint/2010/main" val="3090311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FEAFD3A-5A26-422B-A3D8-9270ABCAC4ED}"/>
              </a:ext>
            </a:extLst>
          </p:cNvPr>
          <p:cNvPicPr>
            <a:picLocks noChangeAspect="1"/>
          </p:cNvPicPr>
          <p:nvPr/>
        </p:nvPicPr>
        <p:blipFill>
          <a:blip r:embed="rId2"/>
          <a:stretch>
            <a:fillRect/>
          </a:stretch>
        </p:blipFill>
        <p:spPr>
          <a:xfrm>
            <a:off x="616370" y="-131806"/>
            <a:ext cx="7680602" cy="6858000"/>
          </a:xfrm>
          <a:prstGeom prst="rect">
            <a:avLst/>
          </a:prstGeom>
        </p:spPr>
      </p:pic>
    </p:spTree>
    <p:extLst>
      <p:ext uri="{BB962C8B-B14F-4D97-AF65-F5344CB8AC3E}">
        <p14:creationId xmlns:p14="http://schemas.microsoft.com/office/powerpoint/2010/main" val="2228893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4DCB6-1C1A-4D5E-AE74-A74EFE40B3C2}"/>
              </a:ext>
            </a:extLst>
          </p:cNvPr>
          <p:cNvPicPr>
            <a:picLocks noChangeAspect="1"/>
          </p:cNvPicPr>
          <p:nvPr/>
        </p:nvPicPr>
        <p:blipFill>
          <a:blip r:embed="rId2"/>
          <a:stretch>
            <a:fillRect/>
          </a:stretch>
        </p:blipFill>
        <p:spPr>
          <a:xfrm>
            <a:off x="2532434" y="330433"/>
            <a:ext cx="9659566" cy="6361889"/>
          </a:xfrm>
          <a:prstGeom prst="rect">
            <a:avLst/>
          </a:prstGeom>
        </p:spPr>
      </p:pic>
      <p:pic>
        <p:nvPicPr>
          <p:cNvPr id="4" name="Picture 3">
            <a:extLst>
              <a:ext uri="{FF2B5EF4-FFF2-40B4-BE49-F238E27FC236}">
                <a16:creationId xmlns:a16="http://schemas.microsoft.com/office/drawing/2014/main" id="{A419D0C1-EB63-4630-A4BE-E7BD8A0DE167}"/>
              </a:ext>
            </a:extLst>
          </p:cNvPr>
          <p:cNvPicPr>
            <a:picLocks noChangeAspect="1"/>
          </p:cNvPicPr>
          <p:nvPr/>
        </p:nvPicPr>
        <p:blipFill rotWithShape="1">
          <a:blip r:embed="rId3"/>
          <a:srcRect l="27549" r="3498"/>
          <a:stretch/>
        </p:blipFill>
        <p:spPr>
          <a:xfrm>
            <a:off x="0" y="461777"/>
            <a:ext cx="2594919" cy="6099199"/>
          </a:xfrm>
          <a:prstGeom prst="rect">
            <a:avLst/>
          </a:prstGeom>
        </p:spPr>
      </p:pic>
    </p:spTree>
    <p:extLst>
      <p:ext uri="{BB962C8B-B14F-4D97-AF65-F5344CB8AC3E}">
        <p14:creationId xmlns:p14="http://schemas.microsoft.com/office/powerpoint/2010/main" val="4185609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4C797-9FB4-4FA5-9758-FABB332603CF}"/>
              </a:ext>
            </a:extLst>
          </p:cNvPr>
          <p:cNvSpPr>
            <a:spLocks noGrp="1"/>
          </p:cNvSpPr>
          <p:nvPr>
            <p:ph type="title"/>
          </p:nvPr>
        </p:nvSpPr>
        <p:spPr/>
        <p:txBody>
          <a:bodyPr/>
          <a:lstStyle/>
          <a:p>
            <a:r>
              <a:rPr lang="en-US" sz="4400" b="1" i="0" u="none" strike="noStrike" baseline="0" dirty="0">
                <a:latin typeface="STIXMathJax_Main-Bold"/>
              </a:rPr>
              <a:t>work package</a:t>
            </a:r>
            <a:endParaRPr lang="en-US" dirty="0"/>
          </a:p>
        </p:txBody>
      </p:sp>
      <p:sp>
        <p:nvSpPr>
          <p:cNvPr id="3" name="Content Placeholder 2">
            <a:extLst>
              <a:ext uri="{FF2B5EF4-FFF2-40B4-BE49-F238E27FC236}">
                <a16:creationId xmlns:a16="http://schemas.microsoft.com/office/drawing/2014/main" id="{97B87361-6080-4642-AF64-C9767793ACC3}"/>
              </a:ext>
            </a:extLst>
          </p:cNvPr>
          <p:cNvSpPr>
            <a:spLocks noGrp="1"/>
          </p:cNvSpPr>
          <p:nvPr>
            <p:ph idx="1"/>
          </p:nvPr>
        </p:nvSpPr>
        <p:spPr/>
        <p:txBody>
          <a:bodyPr/>
          <a:lstStyle/>
          <a:p>
            <a:pPr algn="l"/>
            <a:r>
              <a:rPr lang="en-US" sz="1800" b="0" i="0" u="none" strike="noStrike" baseline="0" dirty="0">
                <a:latin typeface="STIXMathJax_Main-Regular"/>
              </a:rPr>
              <a:t>The lowest level of the WBS is called a </a:t>
            </a:r>
            <a:r>
              <a:rPr lang="en-US" sz="1800" b="1" i="0" u="none" strike="noStrike" baseline="0" dirty="0">
                <a:latin typeface="STIXMathJax_Main-Bold"/>
              </a:rPr>
              <a:t>work package. </a:t>
            </a:r>
            <a:r>
              <a:rPr lang="en-US" sz="1800" b="0" i="0" u="none" strike="noStrike" baseline="0" dirty="0">
                <a:latin typeface="STIXMathJax_Main-Regular"/>
              </a:rPr>
              <a:t>Work packages are short duration tasks that have a definite start and stop point, consume resources, and represent cost. Each work package is a control point.</a:t>
            </a:r>
          </a:p>
          <a:p>
            <a:pPr algn="l"/>
            <a:endParaRPr lang="en-US" sz="1800" dirty="0">
              <a:latin typeface="STIXMathJax_Main-Regular"/>
            </a:endParaRPr>
          </a:p>
          <a:p>
            <a:pPr marL="0" indent="0" algn="l">
              <a:buNone/>
            </a:pPr>
            <a:r>
              <a:rPr lang="en-US" sz="1800" b="0" i="0" u="none" strike="noStrike" baseline="0" dirty="0">
                <a:latin typeface="STIXMathJax_Main-Regular"/>
              </a:rPr>
              <a:t>1. Defines work (what).</a:t>
            </a:r>
          </a:p>
          <a:p>
            <a:pPr marL="0" indent="0" algn="l">
              <a:buNone/>
            </a:pPr>
            <a:r>
              <a:rPr lang="en-US" sz="1800" b="0" i="0" u="none" strike="noStrike" baseline="0" dirty="0">
                <a:latin typeface="STIXMathJax_Main-Regular"/>
              </a:rPr>
              <a:t>2. Identifies time to complete a work package (how long).</a:t>
            </a:r>
          </a:p>
          <a:p>
            <a:pPr marL="0" indent="0" algn="l">
              <a:buNone/>
            </a:pPr>
            <a:r>
              <a:rPr lang="en-US" sz="1800" b="0" i="0" u="none" strike="noStrike" baseline="0" dirty="0">
                <a:latin typeface="STIXMathJax_Main-Regular"/>
              </a:rPr>
              <a:t>3. Identifies a time-phased budget to complete a work package (cost).</a:t>
            </a:r>
          </a:p>
          <a:p>
            <a:pPr marL="0" indent="0" algn="l">
              <a:buNone/>
            </a:pPr>
            <a:r>
              <a:rPr lang="en-US" sz="1800" b="0" i="0" u="none" strike="noStrike" baseline="0" dirty="0">
                <a:latin typeface="STIXMathJax_Main-Regular"/>
              </a:rPr>
              <a:t>4. Identifies resources needed to complete a work package (how much).</a:t>
            </a:r>
          </a:p>
          <a:p>
            <a:pPr marL="0" indent="0" algn="l">
              <a:buNone/>
            </a:pPr>
            <a:r>
              <a:rPr lang="en-US" sz="1800" b="0" i="0" u="none" strike="noStrike" baseline="0" dirty="0">
                <a:latin typeface="STIXMathJax_Main-Regular"/>
              </a:rPr>
              <a:t>5. </a:t>
            </a:r>
            <a:r>
              <a:rPr lang="en-US" sz="1800" b="1" i="0" u="none" strike="noStrike" baseline="0" dirty="0">
                <a:latin typeface="STIXMathJax_Main-Regular"/>
              </a:rPr>
              <a:t>Identifies a single person responsible for units of work (who).</a:t>
            </a:r>
          </a:p>
          <a:p>
            <a:pPr marL="0" indent="0" algn="l">
              <a:buNone/>
            </a:pPr>
            <a:r>
              <a:rPr lang="en-US" sz="1800" b="0" i="0" u="none" strike="noStrike" baseline="0" dirty="0">
                <a:latin typeface="STIXMathJax_Main-Regular"/>
              </a:rPr>
              <a:t>6. Identifies monitoring points for measuring progress (how well).</a:t>
            </a:r>
            <a:endParaRPr lang="en-US" dirty="0"/>
          </a:p>
        </p:txBody>
      </p:sp>
    </p:spTree>
    <p:extLst>
      <p:ext uri="{BB962C8B-B14F-4D97-AF65-F5344CB8AC3E}">
        <p14:creationId xmlns:p14="http://schemas.microsoft.com/office/powerpoint/2010/main" val="1436388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5A36D2-531B-4312-B1F4-285A834C0068}"/>
              </a:ext>
            </a:extLst>
          </p:cNvPr>
          <p:cNvPicPr>
            <a:picLocks noChangeAspect="1"/>
          </p:cNvPicPr>
          <p:nvPr/>
        </p:nvPicPr>
        <p:blipFill>
          <a:blip r:embed="rId2"/>
          <a:stretch>
            <a:fillRect/>
          </a:stretch>
        </p:blipFill>
        <p:spPr>
          <a:xfrm>
            <a:off x="691978" y="1349471"/>
            <a:ext cx="8550876" cy="5450861"/>
          </a:xfrm>
          <a:prstGeom prst="rect">
            <a:avLst/>
          </a:prstGeom>
        </p:spPr>
      </p:pic>
      <p:sp>
        <p:nvSpPr>
          <p:cNvPr id="6" name="Title 5">
            <a:extLst>
              <a:ext uri="{FF2B5EF4-FFF2-40B4-BE49-F238E27FC236}">
                <a16:creationId xmlns:a16="http://schemas.microsoft.com/office/drawing/2014/main" id="{8194FC3F-2B9D-42D2-B5BB-7EE08817D440}"/>
              </a:ext>
            </a:extLst>
          </p:cNvPr>
          <p:cNvSpPr>
            <a:spLocks noGrp="1"/>
          </p:cNvSpPr>
          <p:nvPr>
            <p:ph type="title"/>
          </p:nvPr>
        </p:nvSpPr>
        <p:spPr/>
        <p:txBody>
          <a:bodyPr/>
          <a:lstStyle/>
          <a:p>
            <a:r>
              <a:rPr lang="en-US" dirty="0"/>
              <a:t>Responsibility Matrix</a:t>
            </a:r>
          </a:p>
        </p:txBody>
      </p:sp>
    </p:spTree>
    <p:extLst>
      <p:ext uri="{BB962C8B-B14F-4D97-AF65-F5344CB8AC3E}">
        <p14:creationId xmlns:p14="http://schemas.microsoft.com/office/powerpoint/2010/main" val="37257602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BECF3-16B9-463B-97FE-F2E22438F2CE}"/>
              </a:ext>
            </a:extLst>
          </p:cNvPr>
          <p:cNvSpPr>
            <a:spLocks noGrp="1"/>
          </p:cNvSpPr>
          <p:nvPr>
            <p:ph type="title"/>
          </p:nvPr>
        </p:nvSpPr>
        <p:spPr/>
        <p:txBody>
          <a:bodyPr/>
          <a:lstStyle/>
          <a:p>
            <a:r>
              <a:rPr lang="en-US" dirty="0"/>
              <a:t>Process Breakdown Structure</a:t>
            </a:r>
          </a:p>
        </p:txBody>
      </p:sp>
      <p:sp>
        <p:nvSpPr>
          <p:cNvPr id="3" name="Content Placeholder 2">
            <a:extLst>
              <a:ext uri="{FF2B5EF4-FFF2-40B4-BE49-F238E27FC236}">
                <a16:creationId xmlns:a16="http://schemas.microsoft.com/office/drawing/2014/main" id="{A4DDEBBF-0E9F-4831-BC56-85C561EDEAE5}"/>
              </a:ext>
            </a:extLst>
          </p:cNvPr>
          <p:cNvSpPr>
            <a:spLocks noGrp="1"/>
          </p:cNvSpPr>
          <p:nvPr>
            <p:ph idx="1"/>
          </p:nvPr>
        </p:nvSpPr>
        <p:spPr/>
        <p:txBody>
          <a:bodyPr/>
          <a:lstStyle/>
          <a:p>
            <a:pPr algn="l"/>
            <a:r>
              <a:rPr lang="en-US" sz="1800" b="0" i="0" u="none" strike="noStrike" baseline="0" dirty="0">
                <a:latin typeface="STIXMathJax_Main-Regular"/>
              </a:rPr>
              <a:t>Information systems projects typically fall in this category— for example, creating an extranet website or an internal software database system. Process projects are driven by performance requirements, not by plans/blueprints. Some practitioners choose to utilize what we refer to as a </a:t>
            </a:r>
            <a:r>
              <a:rPr lang="en-US" sz="1800" b="1" i="0" u="none" strike="noStrike" baseline="0" dirty="0">
                <a:latin typeface="STIXMathJax_Main-Bold"/>
              </a:rPr>
              <a:t>process breakdown structure (PBS) </a:t>
            </a:r>
            <a:r>
              <a:rPr lang="en-US" sz="1800" b="0" i="0" u="none" strike="noStrike" baseline="0" dirty="0">
                <a:latin typeface="STIXMathJax_Main-Regular"/>
              </a:rPr>
              <a:t>instead of the classic WBS.</a:t>
            </a:r>
          </a:p>
          <a:p>
            <a:pPr algn="l"/>
            <a:endParaRPr lang="en-US" dirty="0"/>
          </a:p>
        </p:txBody>
      </p:sp>
    </p:spTree>
    <p:extLst>
      <p:ext uri="{BB962C8B-B14F-4D97-AF65-F5344CB8AC3E}">
        <p14:creationId xmlns:p14="http://schemas.microsoft.com/office/powerpoint/2010/main" val="717092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BF68C8-3AD8-4D6F-9765-21E5EAFE532A}"/>
              </a:ext>
            </a:extLst>
          </p:cNvPr>
          <p:cNvPicPr>
            <a:picLocks noChangeAspect="1"/>
          </p:cNvPicPr>
          <p:nvPr/>
        </p:nvPicPr>
        <p:blipFill>
          <a:blip r:embed="rId2"/>
          <a:stretch>
            <a:fillRect/>
          </a:stretch>
        </p:blipFill>
        <p:spPr>
          <a:xfrm>
            <a:off x="754553" y="0"/>
            <a:ext cx="8763477" cy="6858000"/>
          </a:xfrm>
          <a:prstGeom prst="rect">
            <a:avLst/>
          </a:prstGeom>
        </p:spPr>
      </p:pic>
    </p:spTree>
    <p:extLst>
      <p:ext uri="{BB962C8B-B14F-4D97-AF65-F5344CB8AC3E}">
        <p14:creationId xmlns:p14="http://schemas.microsoft.com/office/powerpoint/2010/main" val="3351200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9F229-98EA-4A01-872E-66C6C7BD3C09}"/>
              </a:ext>
            </a:extLst>
          </p:cNvPr>
          <p:cNvSpPr txBox="1">
            <a:spLocks noGrp="1"/>
          </p:cNvSpPr>
          <p:nvPr>
            <p:ph type="title"/>
          </p:nvPr>
        </p:nvSpPr>
        <p:spPr/>
        <p:txBody>
          <a:bodyPr/>
          <a:lstStyle/>
          <a:p>
            <a:pPr lvl="0"/>
            <a:r>
              <a:rPr lang="da-DK"/>
              <a:t>Do we really need project managment in software developlment?</a:t>
            </a:r>
            <a:endParaRPr lang="en-US"/>
          </a:p>
        </p:txBody>
      </p:sp>
      <p:sp>
        <p:nvSpPr>
          <p:cNvPr id="3" name="Content Placeholder 2">
            <a:extLst>
              <a:ext uri="{FF2B5EF4-FFF2-40B4-BE49-F238E27FC236}">
                <a16:creationId xmlns:a16="http://schemas.microsoft.com/office/drawing/2014/main" id="{518908B1-DDA1-43EE-9FC3-92D3B10822DE}"/>
              </a:ext>
            </a:extLst>
          </p:cNvPr>
          <p:cNvSpPr txBox="1">
            <a:spLocks noGrp="1"/>
          </p:cNvSpPr>
          <p:nvPr>
            <p:ph idx="1"/>
          </p:nvPr>
        </p:nvSpPr>
        <p:spPr>
          <a:xfrm>
            <a:off x="838203" y="1825627"/>
            <a:ext cx="10515600" cy="2958129"/>
          </a:xfrm>
        </p:spPr>
        <p:txBody>
          <a:bodyPr/>
          <a:lstStyle/>
          <a:p>
            <a:pPr lvl="0"/>
            <a:r>
              <a:rPr lang="en-US"/>
              <a:t>A survey of hundreds of corporate software development projects indicated that </a:t>
            </a:r>
            <a:r>
              <a:rPr lang="en-US">
                <a:solidFill>
                  <a:srgbClr val="FF0000"/>
                </a:solidFill>
              </a:rPr>
              <a:t>five out of six software projects are considered unsuccessful [Johnson 95], and approximately a third of software projects are canceled. </a:t>
            </a:r>
            <a:r>
              <a:rPr lang="en-US"/>
              <a:t>The remaining projects </a:t>
            </a:r>
            <a:r>
              <a:rPr lang="en-US">
                <a:solidFill>
                  <a:srgbClr val="0070C0"/>
                </a:solidFill>
              </a:rPr>
              <a:t>delivered software </a:t>
            </a:r>
            <a:r>
              <a:rPr lang="en-US"/>
              <a:t>at almost double the expected </a:t>
            </a:r>
            <a:r>
              <a:rPr lang="en-US">
                <a:solidFill>
                  <a:srgbClr val="0070C0"/>
                </a:solidFill>
              </a:rPr>
              <a:t>budget</a:t>
            </a:r>
            <a:r>
              <a:rPr lang="en-US"/>
              <a:t> and </a:t>
            </a:r>
            <a:r>
              <a:rPr lang="en-US">
                <a:solidFill>
                  <a:srgbClr val="0070C0"/>
                </a:solidFill>
              </a:rPr>
              <a:t>time</a:t>
            </a:r>
            <a:r>
              <a:rPr lang="en-US"/>
              <a:t> to develop as </a:t>
            </a:r>
            <a:r>
              <a:rPr lang="en-US">
                <a:solidFill>
                  <a:srgbClr val="0070C0"/>
                </a:solidFill>
              </a:rPr>
              <a:t>originally planned.</a:t>
            </a:r>
          </a:p>
        </p:txBody>
      </p:sp>
      <p:sp>
        <p:nvSpPr>
          <p:cNvPr id="4" name="Rectangle 4">
            <a:extLst>
              <a:ext uri="{FF2B5EF4-FFF2-40B4-BE49-F238E27FC236}">
                <a16:creationId xmlns:a16="http://schemas.microsoft.com/office/drawing/2014/main" id="{3CA99D4E-9ACF-480B-B121-557E0DE40CA0}"/>
              </a:ext>
            </a:extLst>
          </p:cNvPr>
          <p:cNvSpPr/>
          <p:nvPr/>
        </p:nvSpPr>
        <p:spPr>
          <a:xfrm>
            <a:off x="1055565" y="4783756"/>
            <a:ext cx="9435967" cy="67710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000" b="0" i="0" u="none" strike="noStrike" kern="1200" cap="none" spc="0" baseline="0">
                <a:solidFill>
                  <a:srgbClr val="000000"/>
                </a:solidFill>
                <a:uFillTx/>
                <a:latin typeface="Arial" pitchFamily="34"/>
              </a:rPr>
              <a:t>William J. Brown et al, AntiPatterns</a:t>
            </a:r>
            <a:r>
              <a:rPr lang="en-US" sz="2000" b="0" i="0" u="none" strike="noStrike" kern="1200" cap="none" spc="0" baseline="0">
                <a:solidFill>
                  <a:srgbClr val="800000"/>
                </a:solidFill>
                <a:uFillTx/>
                <a:latin typeface="Arial" pitchFamily="34"/>
              </a:rPr>
              <a:t> </a:t>
            </a:r>
            <a:r>
              <a:rPr lang="en-US" sz="1800" b="0" i="0" u="none" strike="noStrike" kern="1200" cap="none" spc="0" baseline="0">
                <a:solidFill>
                  <a:srgbClr val="000000"/>
                </a:solidFill>
                <a:uFillTx/>
                <a:latin typeface="Arial" pitchFamily="34"/>
              </a:rPr>
              <a:t>Refactoring Software, Architectures, and Projects in Crisis</a:t>
            </a:r>
            <a:endParaRPr lang="en-US" sz="1800" b="0" i="0" u="none" strike="noStrike" kern="1200" cap="none" spc="0" baseline="0">
              <a:solidFill>
                <a:srgbClr val="000000"/>
              </a:solidFill>
              <a:uFillTx/>
              <a:latin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3AB9B-6E24-46E1-8786-B321CB984BF8}"/>
              </a:ext>
            </a:extLst>
          </p:cNvPr>
          <p:cNvPicPr>
            <a:picLocks noChangeAspect="1"/>
          </p:cNvPicPr>
          <p:nvPr/>
        </p:nvPicPr>
        <p:blipFill>
          <a:blip r:embed="rId2"/>
          <a:stretch>
            <a:fillRect/>
          </a:stretch>
        </p:blipFill>
        <p:spPr>
          <a:xfrm>
            <a:off x="951161" y="1224798"/>
            <a:ext cx="8456450" cy="5386068"/>
          </a:xfrm>
          <a:prstGeom prst="rect">
            <a:avLst/>
          </a:prstGeom>
        </p:spPr>
      </p:pic>
      <p:sp>
        <p:nvSpPr>
          <p:cNvPr id="4" name="Title 3">
            <a:extLst>
              <a:ext uri="{FF2B5EF4-FFF2-40B4-BE49-F238E27FC236}">
                <a16:creationId xmlns:a16="http://schemas.microsoft.com/office/drawing/2014/main" id="{DC12C818-2E87-47B4-9D73-4202127CE085}"/>
              </a:ext>
            </a:extLst>
          </p:cNvPr>
          <p:cNvSpPr>
            <a:spLocks noGrp="1"/>
          </p:cNvSpPr>
          <p:nvPr>
            <p:ph type="title"/>
          </p:nvPr>
        </p:nvSpPr>
        <p:spPr>
          <a:xfrm>
            <a:off x="838200" y="93280"/>
            <a:ext cx="10515600" cy="1325559"/>
          </a:xfrm>
        </p:spPr>
        <p:txBody>
          <a:bodyPr/>
          <a:lstStyle/>
          <a:p>
            <a:r>
              <a:rPr lang="en-US" sz="1800" b="0" i="0" u="none" strike="noStrike" baseline="0" dirty="0">
                <a:latin typeface="ProximaNova-Regular"/>
              </a:rPr>
              <a:t>Integration projection with Organization</a:t>
            </a:r>
            <a:endParaRPr lang="en-US" dirty="0"/>
          </a:p>
        </p:txBody>
      </p:sp>
    </p:spTree>
    <p:extLst>
      <p:ext uri="{BB962C8B-B14F-4D97-AF65-F5344CB8AC3E}">
        <p14:creationId xmlns:p14="http://schemas.microsoft.com/office/powerpoint/2010/main" val="1440788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AD1C5-6526-4BED-BDCF-E0C372AC1A5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7A66C64-3FEA-4740-A43A-053B92CBC2A1}"/>
              </a:ext>
            </a:extLst>
          </p:cNvPr>
          <p:cNvPicPr>
            <a:picLocks noChangeAspect="1"/>
          </p:cNvPicPr>
          <p:nvPr/>
        </p:nvPicPr>
        <p:blipFill>
          <a:blip r:embed="rId2"/>
          <a:stretch>
            <a:fillRect/>
          </a:stretch>
        </p:blipFill>
        <p:spPr>
          <a:xfrm>
            <a:off x="47625" y="142746"/>
            <a:ext cx="12144375" cy="5172075"/>
          </a:xfrm>
          <a:prstGeom prst="rect">
            <a:avLst/>
          </a:prstGeom>
        </p:spPr>
      </p:pic>
    </p:spTree>
    <p:extLst>
      <p:ext uri="{BB962C8B-B14F-4D97-AF65-F5344CB8AC3E}">
        <p14:creationId xmlns:p14="http://schemas.microsoft.com/office/powerpoint/2010/main" val="4022218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4EA3-1ACC-4BD6-91AE-25E906F87E03}"/>
              </a:ext>
            </a:extLst>
          </p:cNvPr>
          <p:cNvSpPr>
            <a:spLocks noGrp="1"/>
          </p:cNvSpPr>
          <p:nvPr>
            <p:ph type="title"/>
          </p:nvPr>
        </p:nvSpPr>
        <p:spPr/>
        <p:txBody>
          <a:bodyPr/>
          <a:lstStyle/>
          <a:p>
            <a:r>
              <a:rPr lang="en-US" dirty="0"/>
              <a:t>4.8 Project Communication Plan</a:t>
            </a:r>
          </a:p>
        </p:txBody>
      </p:sp>
      <p:sp>
        <p:nvSpPr>
          <p:cNvPr id="4" name="TextBox 3">
            <a:extLst>
              <a:ext uri="{FF2B5EF4-FFF2-40B4-BE49-F238E27FC236}">
                <a16:creationId xmlns:a16="http://schemas.microsoft.com/office/drawing/2014/main" id="{F0D2D966-F4AB-4A15-8E48-2BE62BF9C163}"/>
              </a:ext>
            </a:extLst>
          </p:cNvPr>
          <p:cNvSpPr txBox="1"/>
          <p:nvPr/>
        </p:nvSpPr>
        <p:spPr>
          <a:xfrm>
            <a:off x="708455" y="1851617"/>
            <a:ext cx="10239632" cy="1200329"/>
          </a:xfrm>
          <a:prstGeom prst="rect">
            <a:avLst/>
          </a:prstGeom>
          <a:noFill/>
        </p:spPr>
        <p:txBody>
          <a:bodyPr wrap="square">
            <a:spAutoFit/>
          </a:bodyPr>
          <a:lstStyle/>
          <a:p>
            <a:pPr algn="l"/>
            <a:r>
              <a:rPr lang="en-US" sz="1800" b="0" i="0" u="none" strike="noStrike" baseline="0" dirty="0">
                <a:latin typeface="STIXMathJax_Main-Regular"/>
              </a:rPr>
              <a:t>Once the project deliverables and work are clearly identified, following up with an internal communication plan is vital. Stories abound of poor communication as a major contributor to project failure. Having a robust communications plan can go a long way toward mitigating project problems and can ensure that customers, team members, and other stakeholders have the information to do their jobs.</a:t>
            </a:r>
            <a:endParaRPr lang="en-US" dirty="0"/>
          </a:p>
        </p:txBody>
      </p:sp>
      <p:sp>
        <p:nvSpPr>
          <p:cNvPr id="6" name="TextBox 5">
            <a:extLst>
              <a:ext uri="{FF2B5EF4-FFF2-40B4-BE49-F238E27FC236}">
                <a16:creationId xmlns:a16="http://schemas.microsoft.com/office/drawing/2014/main" id="{419B0F22-48A3-44C7-BD61-9E18FB19BE85}"/>
              </a:ext>
            </a:extLst>
          </p:cNvPr>
          <p:cNvSpPr txBox="1"/>
          <p:nvPr/>
        </p:nvSpPr>
        <p:spPr>
          <a:xfrm>
            <a:off x="2113005" y="3522355"/>
            <a:ext cx="8101913" cy="2031325"/>
          </a:xfrm>
          <a:prstGeom prst="rect">
            <a:avLst/>
          </a:prstGeom>
          <a:noFill/>
        </p:spPr>
        <p:txBody>
          <a:bodyPr wrap="square">
            <a:spAutoFit/>
          </a:bodyPr>
          <a:lstStyle/>
          <a:p>
            <a:r>
              <a:rPr lang="en-US" dirty="0"/>
              <a:t>Project communication plans address the following core questions:</a:t>
            </a:r>
          </a:p>
          <a:p>
            <a:r>
              <a:rPr lang="en-US" dirty="0"/>
              <a:t>∙ What information needs to be collected and when?</a:t>
            </a:r>
          </a:p>
          <a:p>
            <a:r>
              <a:rPr lang="en-US" dirty="0"/>
              <a:t>∙ Who will receive the information?</a:t>
            </a:r>
          </a:p>
          <a:p>
            <a:r>
              <a:rPr lang="en-US" dirty="0"/>
              <a:t>∙ What methods will be used to gather and store information?</a:t>
            </a:r>
          </a:p>
          <a:p>
            <a:r>
              <a:rPr lang="en-US" dirty="0"/>
              <a:t>∙ What are the limits, if any, on who has access to certain kinds of information?</a:t>
            </a:r>
          </a:p>
          <a:p>
            <a:r>
              <a:rPr lang="en-US" dirty="0"/>
              <a:t>∙ When will the information be communicated?</a:t>
            </a:r>
          </a:p>
          <a:p>
            <a:r>
              <a:rPr lang="en-US" dirty="0"/>
              <a:t>∙ How will it be communicated?</a:t>
            </a:r>
          </a:p>
        </p:txBody>
      </p:sp>
    </p:spTree>
    <p:extLst>
      <p:ext uri="{BB962C8B-B14F-4D97-AF65-F5344CB8AC3E}">
        <p14:creationId xmlns:p14="http://schemas.microsoft.com/office/powerpoint/2010/main" val="1784415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E86D-9D66-466C-95ED-4DD1D107CB7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EDA18DD-7A4B-48F3-97BC-8C726CD04488}"/>
              </a:ext>
            </a:extLst>
          </p:cNvPr>
          <p:cNvPicPr>
            <a:picLocks noChangeAspect="1"/>
          </p:cNvPicPr>
          <p:nvPr/>
        </p:nvPicPr>
        <p:blipFill>
          <a:blip r:embed="rId2"/>
          <a:stretch>
            <a:fillRect/>
          </a:stretch>
        </p:blipFill>
        <p:spPr>
          <a:xfrm>
            <a:off x="949074" y="0"/>
            <a:ext cx="8794565" cy="6858000"/>
          </a:xfrm>
          <a:prstGeom prst="rect">
            <a:avLst/>
          </a:prstGeom>
        </p:spPr>
      </p:pic>
    </p:spTree>
    <p:extLst>
      <p:ext uri="{BB962C8B-B14F-4D97-AF65-F5344CB8AC3E}">
        <p14:creationId xmlns:p14="http://schemas.microsoft.com/office/powerpoint/2010/main" val="792325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CFBA2-AEAC-456B-91C0-79E5EC949AB9}"/>
              </a:ext>
            </a:extLst>
          </p:cNvPr>
          <p:cNvSpPr>
            <a:spLocks noGrp="1"/>
          </p:cNvSpPr>
          <p:nvPr>
            <p:ph type="title"/>
          </p:nvPr>
        </p:nvSpPr>
        <p:spPr/>
        <p:txBody>
          <a:bodyPr/>
          <a:lstStyle/>
          <a:p>
            <a:r>
              <a:rPr lang="en-US" sz="1800" b="0" i="0" u="none" strike="noStrike" baseline="0" dirty="0">
                <a:latin typeface="STIXMathJax_Main-Regular"/>
              </a:rPr>
              <a:t>Developing a communication plan that answers these questions usually entails the following</a:t>
            </a:r>
            <a:br>
              <a:rPr lang="en-US" sz="1800" b="0" i="0" u="none" strike="noStrike" baseline="0" dirty="0">
                <a:latin typeface="STIXMathJax_Main-Regular"/>
              </a:rPr>
            </a:br>
            <a:r>
              <a:rPr lang="en-US" sz="1800" b="0" i="0" u="none" strike="noStrike" baseline="0" dirty="0">
                <a:latin typeface="STIXMathJax_Main-Regular"/>
              </a:rPr>
              <a:t>basic steps:</a:t>
            </a:r>
            <a:endParaRPr lang="en-US" dirty="0"/>
          </a:p>
        </p:txBody>
      </p:sp>
      <p:sp>
        <p:nvSpPr>
          <p:cNvPr id="4" name="TextBox 3">
            <a:extLst>
              <a:ext uri="{FF2B5EF4-FFF2-40B4-BE49-F238E27FC236}">
                <a16:creationId xmlns:a16="http://schemas.microsoft.com/office/drawing/2014/main" id="{CF01010A-54E7-438F-AAE8-3E75C3B08B90}"/>
              </a:ext>
            </a:extLst>
          </p:cNvPr>
          <p:cNvSpPr txBox="1"/>
          <p:nvPr/>
        </p:nvSpPr>
        <p:spPr>
          <a:xfrm>
            <a:off x="770238" y="1773870"/>
            <a:ext cx="11018107" cy="1477328"/>
          </a:xfrm>
          <a:prstGeom prst="rect">
            <a:avLst/>
          </a:prstGeom>
          <a:noFill/>
        </p:spPr>
        <p:txBody>
          <a:bodyPr wrap="square">
            <a:spAutoFit/>
          </a:bodyPr>
          <a:lstStyle/>
          <a:p>
            <a:pPr algn="l"/>
            <a:r>
              <a:rPr lang="en-US" sz="1800" b="1" i="0" u="none" strike="noStrike" baseline="0" dirty="0">
                <a:latin typeface="STIXMathJax_Main-Bold"/>
              </a:rPr>
              <a:t>Stakeholder analysis. </a:t>
            </a:r>
            <a:r>
              <a:rPr lang="en-US" sz="1800" b="0" i="0" u="none" strike="noStrike" baseline="0" dirty="0">
                <a:latin typeface="STIXMathJax_Main-Regular"/>
              </a:rPr>
              <a:t>Identify the target groups. Typical groups could be the customer, sponsor, project team, project office, or anyone who needs project information to make decisions and/or contribute to project progress. A common tool found in practice to initially identify and analyze major project stakeholders’ communication needs is presented in the next </a:t>
            </a:r>
            <a:r>
              <a:rPr lang="en-US" dirty="0">
                <a:latin typeface="STIXMathJax_Main-Regular"/>
              </a:rPr>
              <a:t>figure. </a:t>
            </a:r>
            <a:r>
              <a:rPr lang="en-US" sz="1800" b="0" i="0" u="none" strike="noStrike" baseline="0" dirty="0">
                <a:latin typeface="STIXMathJax_Main-Regular"/>
              </a:rPr>
              <a:t>How and what is communicated is influenced by the stakeholder interest and power. Some of these stakeholders may have the power either to block or enhance your project.</a:t>
            </a:r>
            <a:endParaRPr lang="en-US" dirty="0"/>
          </a:p>
        </p:txBody>
      </p:sp>
      <p:pic>
        <p:nvPicPr>
          <p:cNvPr id="6" name="Picture 5">
            <a:extLst>
              <a:ext uri="{FF2B5EF4-FFF2-40B4-BE49-F238E27FC236}">
                <a16:creationId xmlns:a16="http://schemas.microsoft.com/office/drawing/2014/main" id="{91A644D9-C390-461C-8988-2759626ADE00}"/>
              </a:ext>
            </a:extLst>
          </p:cNvPr>
          <p:cNvPicPr>
            <a:picLocks noChangeAspect="1"/>
          </p:cNvPicPr>
          <p:nvPr/>
        </p:nvPicPr>
        <p:blipFill>
          <a:blip r:embed="rId2"/>
          <a:stretch>
            <a:fillRect/>
          </a:stretch>
        </p:blipFill>
        <p:spPr>
          <a:xfrm>
            <a:off x="2236188" y="3429000"/>
            <a:ext cx="5828656" cy="3517417"/>
          </a:xfrm>
          <a:prstGeom prst="rect">
            <a:avLst/>
          </a:prstGeom>
        </p:spPr>
      </p:pic>
    </p:spTree>
    <p:extLst>
      <p:ext uri="{BB962C8B-B14F-4D97-AF65-F5344CB8AC3E}">
        <p14:creationId xmlns:p14="http://schemas.microsoft.com/office/powerpoint/2010/main" val="1710519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00BDB0-EC83-4218-AA85-ADC50047A435}"/>
              </a:ext>
            </a:extLst>
          </p:cNvPr>
          <p:cNvPicPr>
            <a:picLocks noChangeAspect="1"/>
          </p:cNvPicPr>
          <p:nvPr/>
        </p:nvPicPr>
        <p:blipFill>
          <a:blip r:embed="rId2"/>
          <a:stretch>
            <a:fillRect/>
          </a:stretch>
        </p:blipFill>
        <p:spPr>
          <a:xfrm>
            <a:off x="296563" y="296562"/>
            <a:ext cx="11359132" cy="6084957"/>
          </a:xfrm>
          <a:prstGeom prst="rect">
            <a:avLst/>
          </a:prstGeom>
        </p:spPr>
      </p:pic>
    </p:spTree>
    <p:extLst>
      <p:ext uri="{BB962C8B-B14F-4D97-AF65-F5344CB8AC3E}">
        <p14:creationId xmlns:p14="http://schemas.microsoft.com/office/powerpoint/2010/main" val="1924682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AA7109-4295-4314-A250-E9DD97644BCB}"/>
              </a:ext>
            </a:extLst>
          </p:cNvPr>
          <p:cNvSpPr txBox="1"/>
          <p:nvPr/>
        </p:nvSpPr>
        <p:spPr>
          <a:xfrm>
            <a:off x="74139" y="4222572"/>
            <a:ext cx="12051957" cy="1200329"/>
          </a:xfrm>
          <a:prstGeom prst="rect">
            <a:avLst/>
          </a:prstGeom>
          <a:noFill/>
        </p:spPr>
        <p:txBody>
          <a:bodyPr wrap="square">
            <a:spAutoFit/>
          </a:bodyPr>
          <a:lstStyle/>
          <a:p>
            <a:r>
              <a:rPr lang="en-US" b="1" dirty="0"/>
              <a:t>Responsibility and timing</a:t>
            </a:r>
            <a:r>
              <a:rPr lang="en-US" dirty="0"/>
              <a:t>. Determine who will send out the information. For example, a common practice is to have secretaries of meetings forward the minutes or specific information to the appropriate stakeholders. In some cases the responsibility lies with the project manager or project office. Timing and frequency of distribution appropriate to the information need to be established.</a:t>
            </a:r>
          </a:p>
        </p:txBody>
      </p:sp>
      <p:sp>
        <p:nvSpPr>
          <p:cNvPr id="6" name="TextBox 5">
            <a:extLst>
              <a:ext uri="{FF2B5EF4-FFF2-40B4-BE49-F238E27FC236}">
                <a16:creationId xmlns:a16="http://schemas.microsoft.com/office/drawing/2014/main" id="{2DFF0F1D-88B4-4214-B5C9-1981F6DBB712}"/>
              </a:ext>
            </a:extLst>
          </p:cNvPr>
          <p:cNvSpPr txBox="1"/>
          <p:nvPr/>
        </p:nvSpPr>
        <p:spPr>
          <a:xfrm>
            <a:off x="144162" y="3041822"/>
            <a:ext cx="11788346" cy="923330"/>
          </a:xfrm>
          <a:prstGeom prst="rect">
            <a:avLst/>
          </a:prstGeom>
          <a:noFill/>
        </p:spPr>
        <p:txBody>
          <a:bodyPr wrap="square">
            <a:spAutoFit/>
          </a:bodyPr>
          <a:lstStyle/>
          <a:p>
            <a:r>
              <a:rPr lang="en-US" b="1" dirty="0"/>
              <a:t>Sources of information. </a:t>
            </a:r>
            <a:r>
              <a:rPr lang="en-US" dirty="0"/>
              <a:t>When the information needs are identified, the next step is to determine the sources of information. That is, where does the information reside? How will it be collected? For example, information relating to the milestone report, team meetings, and project status meetings would be found in the minutes and reports of various groups.</a:t>
            </a:r>
          </a:p>
        </p:txBody>
      </p:sp>
      <p:sp>
        <p:nvSpPr>
          <p:cNvPr id="8" name="TextBox 7">
            <a:extLst>
              <a:ext uri="{FF2B5EF4-FFF2-40B4-BE49-F238E27FC236}">
                <a16:creationId xmlns:a16="http://schemas.microsoft.com/office/drawing/2014/main" id="{5786FF61-BCB4-46B5-ADF0-5E0A22F91575}"/>
              </a:ext>
            </a:extLst>
          </p:cNvPr>
          <p:cNvSpPr txBox="1"/>
          <p:nvPr/>
        </p:nvSpPr>
        <p:spPr>
          <a:xfrm>
            <a:off x="144162" y="1584073"/>
            <a:ext cx="12159043" cy="1200329"/>
          </a:xfrm>
          <a:prstGeom prst="rect">
            <a:avLst/>
          </a:prstGeom>
          <a:noFill/>
        </p:spPr>
        <p:txBody>
          <a:bodyPr wrap="square">
            <a:spAutoFit/>
          </a:bodyPr>
          <a:lstStyle/>
          <a:p>
            <a:pPr algn="l"/>
            <a:r>
              <a:rPr lang="en-US" sz="1800" b="1" i="0" u="none" strike="noStrike" baseline="0" dirty="0">
                <a:latin typeface="STIXMathJax_Main-Bold"/>
              </a:rPr>
              <a:t>Dissemination modes. </a:t>
            </a:r>
            <a:r>
              <a:rPr lang="en-US" sz="1800" b="0" i="0" u="none" strike="noStrike" baseline="0" dirty="0">
                <a:latin typeface="STIXMathJax_Main-Regular"/>
              </a:rPr>
              <a:t>In today’s world, traditional status report meetings are being supplemented by e-mail, teleconferencing, SharePoint, and a variety of database sharing programs to circulate information. In particular, many companies are using the Web to create a “virtual project office” to store project information. Project management software feeds information directly to the website so that different people have immediate access to relevant project information.</a:t>
            </a:r>
            <a:endParaRPr lang="en-US" dirty="0"/>
          </a:p>
        </p:txBody>
      </p:sp>
    </p:spTree>
    <p:extLst>
      <p:ext uri="{BB962C8B-B14F-4D97-AF65-F5344CB8AC3E}">
        <p14:creationId xmlns:p14="http://schemas.microsoft.com/office/powerpoint/2010/main" val="10042541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7E64D-43FC-4A70-A149-4C8DE9FF5BEA}"/>
              </a:ext>
            </a:extLst>
          </p:cNvPr>
          <p:cNvSpPr>
            <a:spLocks noGrp="1"/>
          </p:cNvSpPr>
          <p:nvPr>
            <p:ph type="title"/>
          </p:nvPr>
        </p:nvSpPr>
        <p:spPr/>
        <p:txBody>
          <a:bodyPr/>
          <a:lstStyle/>
          <a:p>
            <a:r>
              <a:rPr lang="da-DK" dirty="0"/>
              <a:t>Lecture 4: Developing a Project Plan</a:t>
            </a:r>
            <a:endParaRPr lang="en-US" dirty="0"/>
          </a:p>
        </p:txBody>
      </p:sp>
      <p:sp>
        <p:nvSpPr>
          <p:cNvPr id="4" name="Text Placeholder 3">
            <a:extLst>
              <a:ext uri="{FF2B5EF4-FFF2-40B4-BE49-F238E27FC236}">
                <a16:creationId xmlns:a16="http://schemas.microsoft.com/office/drawing/2014/main" id="{BB388A2B-E875-4A85-A0F8-DA73D3EBDAF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9355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8B6236-FD48-4177-9EDC-97F841F5F40C}"/>
              </a:ext>
            </a:extLst>
          </p:cNvPr>
          <p:cNvPicPr>
            <a:picLocks noChangeAspect="1"/>
          </p:cNvPicPr>
          <p:nvPr/>
        </p:nvPicPr>
        <p:blipFill>
          <a:blip r:embed="rId2"/>
          <a:stretch>
            <a:fillRect/>
          </a:stretch>
        </p:blipFill>
        <p:spPr>
          <a:xfrm>
            <a:off x="-1796411" y="0"/>
            <a:ext cx="7678226" cy="6858000"/>
          </a:xfrm>
          <a:prstGeom prst="rect">
            <a:avLst/>
          </a:prstGeom>
        </p:spPr>
      </p:pic>
      <p:sp>
        <p:nvSpPr>
          <p:cNvPr id="7" name="TextBox 6">
            <a:extLst>
              <a:ext uri="{FF2B5EF4-FFF2-40B4-BE49-F238E27FC236}">
                <a16:creationId xmlns:a16="http://schemas.microsoft.com/office/drawing/2014/main" id="{2BD5FF3C-7436-4A22-975C-85442B803EB0}"/>
              </a:ext>
            </a:extLst>
          </p:cNvPr>
          <p:cNvSpPr txBox="1"/>
          <p:nvPr/>
        </p:nvSpPr>
        <p:spPr>
          <a:xfrm>
            <a:off x="5881815" y="720971"/>
            <a:ext cx="6096000" cy="5478423"/>
          </a:xfrm>
          <a:prstGeom prst="rect">
            <a:avLst/>
          </a:prstGeom>
          <a:noFill/>
        </p:spPr>
        <p:txBody>
          <a:bodyPr wrap="square">
            <a:spAutoFit/>
          </a:bodyPr>
          <a:lstStyle/>
          <a:p>
            <a:r>
              <a:rPr lang="en-US" sz="2500" dirty="0"/>
              <a:t>There are three basic relationships that must be established for activities included in a project network. The relationships can be found by answering the following three questions for each activity:</a:t>
            </a:r>
          </a:p>
          <a:p>
            <a:r>
              <a:rPr lang="en-US" sz="2500" b="1" dirty="0"/>
              <a:t>1. Which activities must be completed immediately before this activity? These activities are called predecessor activities.</a:t>
            </a:r>
          </a:p>
          <a:p>
            <a:r>
              <a:rPr lang="en-US" sz="2500" b="1" dirty="0"/>
              <a:t>2. Which activities must immediately follow this activity? These activities are called successor activities.</a:t>
            </a:r>
          </a:p>
          <a:p>
            <a:r>
              <a:rPr lang="en-US" sz="2500" b="1" dirty="0"/>
              <a:t>3. Which activities can occur while this activity is taking place? This is known as a concurrent or parallel relationship.</a:t>
            </a:r>
          </a:p>
        </p:txBody>
      </p:sp>
    </p:spTree>
    <p:extLst>
      <p:ext uri="{BB962C8B-B14F-4D97-AF65-F5344CB8AC3E}">
        <p14:creationId xmlns:p14="http://schemas.microsoft.com/office/powerpoint/2010/main" val="2946695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12550-BAD7-4F2E-92BC-A699A75A1F9F}"/>
              </a:ext>
            </a:extLst>
          </p:cNvPr>
          <p:cNvSpPr>
            <a:spLocks noGrp="1"/>
          </p:cNvSpPr>
          <p:nvPr>
            <p:ph type="title"/>
          </p:nvPr>
        </p:nvSpPr>
        <p:spPr/>
        <p:txBody>
          <a:bodyPr/>
          <a:lstStyle/>
          <a:p>
            <a:r>
              <a:rPr lang="en-US" dirty="0"/>
              <a:t>Network Information</a:t>
            </a:r>
          </a:p>
        </p:txBody>
      </p:sp>
      <p:pic>
        <p:nvPicPr>
          <p:cNvPr id="4" name="Picture 3">
            <a:extLst>
              <a:ext uri="{FF2B5EF4-FFF2-40B4-BE49-F238E27FC236}">
                <a16:creationId xmlns:a16="http://schemas.microsoft.com/office/drawing/2014/main" id="{D20A65E7-CB10-4D2B-9477-E77294E9589D}"/>
              </a:ext>
            </a:extLst>
          </p:cNvPr>
          <p:cNvPicPr>
            <a:picLocks noChangeAspect="1"/>
          </p:cNvPicPr>
          <p:nvPr/>
        </p:nvPicPr>
        <p:blipFill>
          <a:blip r:embed="rId2"/>
          <a:stretch>
            <a:fillRect/>
          </a:stretch>
        </p:blipFill>
        <p:spPr>
          <a:xfrm>
            <a:off x="1404937" y="1534683"/>
            <a:ext cx="8467725" cy="3590925"/>
          </a:xfrm>
          <a:prstGeom prst="rect">
            <a:avLst/>
          </a:prstGeom>
        </p:spPr>
      </p:pic>
    </p:spTree>
    <p:extLst>
      <p:ext uri="{BB962C8B-B14F-4D97-AF65-F5344CB8AC3E}">
        <p14:creationId xmlns:p14="http://schemas.microsoft.com/office/powerpoint/2010/main" val="4126146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08AB-F2C1-4EAA-A8F4-9BEDA8D6E538}"/>
              </a:ext>
            </a:extLst>
          </p:cNvPr>
          <p:cNvSpPr txBox="1">
            <a:spLocks noGrp="1"/>
          </p:cNvSpPr>
          <p:nvPr>
            <p:ph type="title"/>
          </p:nvPr>
        </p:nvSpPr>
        <p:spPr/>
        <p:txBody>
          <a:bodyPr/>
          <a:lstStyle/>
          <a:p>
            <a:pPr lvl="0"/>
            <a:r>
              <a:rPr lang="da-DK"/>
              <a:t>Simple Equation</a:t>
            </a:r>
            <a:endParaRPr lang="en-US"/>
          </a:p>
        </p:txBody>
      </p:sp>
      <p:sp>
        <p:nvSpPr>
          <p:cNvPr id="3" name="Content Placeholder 2">
            <a:extLst>
              <a:ext uri="{FF2B5EF4-FFF2-40B4-BE49-F238E27FC236}">
                <a16:creationId xmlns:a16="http://schemas.microsoft.com/office/drawing/2014/main" id="{266287C6-CA11-4C4C-B8FC-1F8EAABC8C6E}"/>
              </a:ext>
            </a:extLst>
          </p:cNvPr>
          <p:cNvSpPr txBox="1">
            <a:spLocks noGrp="1"/>
          </p:cNvSpPr>
          <p:nvPr>
            <p:ph idx="1"/>
          </p:nvPr>
        </p:nvSpPr>
        <p:spPr>
          <a:xfrm>
            <a:off x="616817" y="1825627"/>
            <a:ext cx="10515600" cy="580689"/>
          </a:xfrm>
        </p:spPr>
        <p:txBody>
          <a:bodyPr anchorCtr="1">
            <a:noAutofit/>
          </a:bodyPr>
          <a:lstStyle/>
          <a:p>
            <a:pPr lvl="0" algn="ctr"/>
            <a:r>
              <a:rPr lang="da-DK" sz="4000"/>
              <a:t>Devloping Software = project</a:t>
            </a:r>
          </a:p>
          <a:p>
            <a:pPr lvl="0" algn="ctr"/>
            <a:endParaRPr lang="da-DK" sz="4000"/>
          </a:p>
          <a:p>
            <a:pPr lvl="0" algn="ctr"/>
            <a:endParaRPr lang="da-DK" sz="4000"/>
          </a:p>
          <a:p>
            <a:pPr marL="0" lvl="0" indent="0" algn="ctr">
              <a:buNone/>
            </a:pPr>
            <a:r>
              <a:rPr lang="da-DK" sz="4000"/>
              <a:t>We learn project mangement to make good softwares.</a:t>
            </a:r>
            <a:endParaRPr lang="en-US" sz="4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110EF9-0C01-4F5D-97B8-3505E2152B33}"/>
              </a:ext>
            </a:extLst>
          </p:cNvPr>
          <p:cNvPicPr>
            <a:picLocks noChangeAspect="1"/>
          </p:cNvPicPr>
          <p:nvPr/>
        </p:nvPicPr>
        <p:blipFill>
          <a:blip r:embed="rId2"/>
          <a:stretch>
            <a:fillRect/>
          </a:stretch>
        </p:blipFill>
        <p:spPr>
          <a:xfrm>
            <a:off x="656323" y="850428"/>
            <a:ext cx="9915525" cy="4486275"/>
          </a:xfrm>
          <a:prstGeom prst="rect">
            <a:avLst/>
          </a:prstGeom>
        </p:spPr>
      </p:pic>
    </p:spTree>
    <p:extLst>
      <p:ext uri="{BB962C8B-B14F-4D97-AF65-F5344CB8AC3E}">
        <p14:creationId xmlns:p14="http://schemas.microsoft.com/office/powerpoint/2010/main" val="4150253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A019A-4592-492F-8584-38CB68647981}"/>
              </a:ext>
            </a:extLst>
          </p:cNvPr>
          <p:cNvSpPr>
            <a:spLocks noGrp="1"/>
          </p:cNvSpPr>
          <p:nvPr>
            <p:ph type="title"/>
          </p:nvPr>
        </p:nvSpPr>
        <p:spPr/>
        <p:txBody>
          <a:bodyPr/>
          <a:lstStyle/>
          <a:p>
            <a:r>
              <a:rPr lang="da-DK" dirty="0"/>
              <a:t>Adding Activity time information</a:t>
            </a:r>
            <a:endParaRPr lang="en-US" dirty="0"/>
          </a:p>
        </p:txBody>
      </p:sp>
      <p:pic>
        <p:nvPicPr>
          <p:cNvPr id="4" name="Picture 3">
            <a:extLst>
              <a:ext uri="{FF2B5EF4-FFF2-40B4-BE49-F238E27FC236}">
                <a16:creationId xmlns:a16="http://schemas.microsoft.com/office/drawing/2014/main" id="{7181CCB3-38D1-4B32-83DA-31DBFA052E19}"/>
              </a:ext>
            </a:extLst>
          </p:cNvPr>
          <p:cNvPicPr>
            <a:picLocks noChangeAspect="1"/>
          </p:cNvPicPr>
          <p:nvPr/>
        </p:nvPicPr>
        <p:blipFill>
          <a:blip r:embed="rId2"/>
          <a:stretch>
            <a:fillRect/>
          </a:stretch>
        </p:blipFill>
        <p:spPr>
          <a:xfrm>
            <a:off x="410218" y="2284584"/>
            <a:ext cx="10753725" cy="3648075"/>
          </a:xfrm>
          <a:prstGeom prst="rect">
            <a:avLst/>
          </a:prstGeom>
        </p:spPr>
      </p:pic>
    </p:spTree>
    <p:extLst>
      <p:ext uri="{BB962C8B-B14F-4D97-AF65-F5344CB8AC3E}">
        <p14:creationId xmlns:p14="http://schemas.microsoft.com/office/powerpoint/2010/main" val="18916971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2143E8-FEB6-4E1B-8B29-A28BC3EA8A2E}"/>
              </a:ext>
            </a:extLst>
          </p:cNvPr>
          <p:cNvPicPr>
            <a:picLocks noChangeAspect="1"/>
          </p:cNvPicPr>
          <p:nvPr/>
        </p:nvPicPr>
        <p:blipFill>
          <a:blip r:embed="rId2"/>
          <a:stretch>
            <a:fillRect/>
          </a:stretch>
        </p:blipFill>
        <p:spPr>
          <a:xfrm>
            <a:off x="1209804" y="474833"/>
            <a:ext cx="10414467" cy="5394626"/>
          </a:xfrm>
          <a:prstGeom prst="rect">
            <a:avLst/>
          </a:prstGeom>
        </p:spPr>
      </p:pic>
    </p:spTree>
    <p:extLst>
      <p:ext uri="{BB962C8B-B14F-4D97-AF65-F5344CB8AC3E}">
        <p14:creationId xmlns:p14="http://schemas.microsoft.com/office/powerpoint/2010/main" val="1590207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04E9E2-A59E-4E03-A39C-8B073A771A95}"/>
              </a:ext>
            </a:extLst>
          </p:cNvPr>
          <p:cNvPicPr>
            <a:picLocks noChangeAspect="1"/>
          </p:cNvPicPr>
          <p:nvPr/>
        </p:nvPicPr>
        <p:blipFill>
          <a:blip r:embed="rId2"/>
          <a:stretch>
            <a:fillRect/>
          </a:stretch>
        </p:blipFill>
        <p:spPr>
          <a:xfrm>
            <a:off x="814387" y="128587"/>
            <a:ext cx="10563225" cy="6600825"/>
          </a:xfrm>
          <a:prstGeom prst="rect">
            <a:avLst/>
          </a:prstGeom>
        </p:spPr>
      </p:pic>
    </p:spTree>
    <p:extLst>
      <p:ext uri="{BB962C8B-B14F-4D97-AF65-F5344CB8AC3E}">
        <p14:creationId xmlns:p14="http://schemas.microsoft.com/office/powerpoint/2010/main" val="33534620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1DDDDB-8FEE-4E75-9C0B-A76B245EB76F}"/>
              </a:ext>
            </a:extLst>
          </p:cNvPr>
          <p:cNvPicPr>
            <a:picLocks noChangeAspect="1"/>
          </p:cNvPicPr>
          <p:nvPr/>
        </p:nvPicPr>
        <p:blipFill>
          <a:blip r:embed="rId2"/>
          <a:stretch>
            <a:fillRect/>
          </a:stretch>
        </p:blipFill>
        <p:spPr>
          <a:xfrm>
            <a:off x="1047498" y="0"/>
            <a:ext cx="10097003" cy="6858000"/>
          </a:xfrm>
          <a:prstGeom prst="rect">
            <a:avLst/>
          </a:prstGeom>
        </p:spPr>
      </p:pic>
    </p:spTree>
    <p:extLst>
      <p:ext uri="{BB962C8B-B14F-4D97-AF65-F5344CB8AC3E}">
        <p14:creationId xmlns:p14="http://schemas.microsoft.com/office/powerpoint/2010/main" val="6613010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C08D2-86D9-44A3-8A92-898E9FBF88A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E17107E-32D7-4B6D-BDB1-F9ED545D0A92}"/>
              </a:ext>
            </a:extLst>
          </p:cNvPr>
          <p:cNvPicPr>
            <a:picLocks noChangeAspect="1"/>
          </p:cNvPicPr>
          <p:nvPr/>
        </p:nvPicPr>
        <p:blipFill>
          <a:blip r:embed="rId2"/>
          <a:stretch>
            <a:fillRect/>
          </a:stretch>
        </p:blipFill>
        <p:spPr>
          <a:xfrm>
            <a:off x="838197" y="0"/>
            <a:ext cx="10550059" cy="6858000"/>
          </a:xfrm>
          <a:prstGeom prst="rect">
            <a:avLst/>
          </a:prstGeom>
        </p:spPr>
      </p:pic>
    </p:spTree>
    <p:extLst>
      <p:ext uri="{BB962C8B-B14F-4D97-AF65-F5344CB8AC3E}">
        <p14:creationId xmlns:p14="http://schemas.microsoft.com/office/powerpoint/2010/main" val="278307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8280-5AEA-4C29-AFF1-34858D16BCCF}"/>
              </a:ext>
            </a:extLst>
          </p:cNvPr>
          <p:cNvSpPr>
            <a:spLocks noGrp="1"/>
          </p:cNvSpPr>
          <p:nvPr>
            <p:ph type="title"/>
          </p:nvPr>
        </p:nvSpPr>
        <p:spPr/>
        <p:txBody>
          <a:bodyPr/>
          <a:lstStyle/>
          <a:p>
            <a:r>
              <a:rPr lang="da-DK" dirty="0"/>
              <a:t>What are the critical paths?</a:t>
            </a:r>
            <a:endParaRPr lang="en-US" dirty="0"/>
          </a:p>
        </p:txBody>
      </p:sp>
      <p:pic>
        <p:nvPicPr>
          <p:cNvPr id="3" name="Picture 2">
            <a:extLst>
              <a:ext uri="{FF2B5EF4-FFF2-40B4-BE49-F238E27FC236}">
                <a16:creationId xmlns:a16="http://schemas.microsoft.com/office/drawing/2014/main" id="{0A739C0C-BFA5-4B35-99D9-DDD7CA0295E7}"/>
              </a:ext>
            </a:extLst>
          </p:cNvPr>
          <p:cNvPicPr>
            <a:picLocks noChangeAspect="1"/>
          </p:cNvPicPr>
          <p:nvPr/>
        </p:nvPicPr>
        <p:blipFill>
          <a:blip r:embed="rId2"/>
          <a:stretch>
            <a:fillRect/>
          </a:stretch>
        </p:blipFill>
        <p:spPr>
          <a:xfrm>
            <a:off x="1814387" y="2091743"/>
            <a:ext cx="6711775" cy="4362947"/>
          </a:xfrm>
          <a:prstGeom prst="rect">
            <a:avLst/>
          </a:prstGeom>
        </p:spPr>
      </p:pic>
      <p:cxnSp>
        <p:nvCxnSpPr>
          <p:cNvPr id="5" name="Straight Connector 4">
            <a:extLst>
              <a:ext uri="{FF2B5EF4-FFF2-40B4-BE49-F238E27FC236}">
                <a16:creationId xmlns:a16="http://schemas.microsoft.com/office/drawing/2014/main" id="{A801F08D-AC2B-480C-A79E-6CAD466850DD}"/>
              </a:ext>
            </a:extLst>
          </p:cNvPr>
          <p:cNvCxnSpPr/>
          <p:nvPr/>
        </p:nvCxnSpPr>
        <p:spPr>
          <a:xfrm>
            <a:off x="10873946" y="252077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AF6E02B-8CA4-432E-BD52-8767B358AD25}"/>
              </a:ext>
            </a:extLst>
          </p:cNvPr>
          <p:cNvCxnSpPr>
            <a:cxnSpLocks/>
          </p:cNvCxnSpPr>
          <p:nvPr/>
        </p:nvCxnSpPr>
        <p:spPr>
          <a:xfrm>
            <a:off x="4263082" y="4197179"/>
            <a:ext cx="38305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AB60E45-D919-4589-B824-2ADFF45E7ABA}"/>
              </a:ext>
            </a:extLst>
          </p:cNvPr>
          <p:cNvCxnSpPr>
            <a:cxnSpLocks/>
          </p:cNvCxnSpPr>
          <p:nvPr/>
        </p:nvCxnSpPr>
        <p:spPr>
          <a:xfrm>
            <a:off x="2895600" y="4168346"/>
            <a:ext cx="440724"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177F4B7-BCEB-4AF4-B62F-EFA347B016D6}"/>
              </a:ext>
            </a:extLst>
          </p:cNvPr>
          <p:cNvCxnSpPr>
            <a:cxnSpLocks/>
          </p:cNvCxnSpPr>
          <p:nvPr/>
        </p:nvCxnSpPr>
        <p:spPr>
          <a:xfrm>
            <a:off x="5601730" y="4168346"/>
            <a:ext cx="168875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0254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2666-7A2A-40E4-9A4A-5C5B92CE2DA3}"/>
              </a:ext>
            </a:extLst>
          </p:cNvPr>
          <p:cNvSpPr>
            <a:spLocks noGrp="1"/>
          </p:cNvSpPr>
          <p:nvPr>
            <p:ph type="title"/>
          </p:nvPr>
        </p:nvSpPr>
        <p:spPr/>
        <p:txBody>
          <a:bodyPr/>
          <a:lstStyle/>
          <a:p>
            <a:r>
              <a:rPr lang="en-US" dirty="0"/>
              <a:t>Gantt chart</a:t>
            </a:r>
          </a:p>
        </p:txBody>
      </p:sp>
      <p:pic>
        <p:nvPicPr>
          <p:cNvPr id="4" name="Picture 3">
            <a:extLst>
              <a:ext uri="{FF2B5EF4-FFF2-40B4-BE49-F238E27FC236}">
                <a16:creationId xmlns:a16="http://schemas.microsoft.com/office/drawing/2014/main" id="{F680C9FE-E24B-4C79-B5B0-D0967D25D5D6}"/>
              </a:ext>
            </a:extLst>
          </p:cNvPr>
          <p:cNvPicPr>
            <a:picLocks noChangeAspect="1"/>
          </p:cNvPicPr>
          <p:nvPr/>
        </p:nvPicPr>
        <p:blipFill>
          <a:blip r:embed="rId2"/>
          <a:stretch>
            <a:fillRect/>
          </a:stretch>
        </p:blipFill>
        <p:spPr>
          <a:xfrm>
            <a:off x="219072" y="3845139"/>
            <a:ext cx="11134725" cy="2924175"/>
          </a:xfrm>
          <a:prstGeom prst="rect">
            <a:avLst/>
          </a:prstGeom>
        </p:spPr>
      </p:pic>
      <p:pic>
        <p:nvPicPr>
          <p:cNvPr id="5" name="Picture 4">
            <a:extLst>
              <a:ext uri="{FF2B5EF4-FFF2-40B4-BE49-F238E27FC236}">
                <a16:creationId xmlns:a16="http://schemas.microsoft.com/office/drawing/2014/main" id="{DDEA1DB9-2561-4724-897E-0018209289B3}"/>
              </a:ext>
            </a:extLst>
          </p:cNvPr>
          <p:cNvPicPr>
            <a:picLocks noChangeAspect="1"/>
          </p:cNvPicPr>
          <p:nvPr/>
        </p:nvPicPr>
        <p:blipFill>
          <a:blip r:embed="rId3"/>
          <a:stretch>
            <a:fillRect/>
          </a:stretch>
        </p:blipFill>
        <p:spPr>
          <a:xfrm>
            <a:off x="5978615" y="365129"/>
            <a:ext cx="5513168" cy="3583800"/>
          </a:xfrm>
          <a:prstGeom prst="rect">
            <a:avLst/>
          </a:prstGeom>
        </p:spPr>
      </p:pic>
    </p:spTree>
    <p:extLst>
      <p:ext uri="{BB962C8B-B14F-4D97-AF65-F5344CB8AC3E}">
        <p14:creationId xmlns:p14="http://schemas.microsoft.com/office/powerpoint/2010/main" val="347590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E99F-0A24-4441-9CCB-ADD15CA15AF2}"/>
              </a:ext>
            </a:extLst>
          </p:cNvPr>
          <p:cNvSpPr>
            <a:spLocks noGrp="1"/>
          </p:cNvSpPr>
          <p:nvPr>
            <p:ph type="title"/>
          </p:nvPr>
        </p:nvSpPr>
        <p:spPr/>
        <p:txBody>
          <a:bodyPr/>
          <a:lstStyle/>
          <a:p>
            <a:r>
              <a:rPr lang="en-US" dirty="0"/>
              <a:t>Calendar Dates</a:t>
            </a:r>
          </a:p>
        </p:txBody>
      </p:sp>
      <p:sp>
        <p:nvSpPr>
          <p:cNvPr id="4" name="TextBox 3">
            <a:extLst>
              <a:ext uri="{FF2B5EF4-FFF2-40B4-BE49-F238E27FC236}">
                <a16:creationId xmlns:a16="http://schemas.microsoft.com/office/drawing/2014/main" id="{58FBF924-A0C9-456A-850B-F8767DD0306C}"/>
              </a:ext>
            </a:extLst>
          </p:cNvPr>
          <p:cNvSpPr txBox="1"/>
          <p:nvPr/>
        </p:nvSpPr>
        <p:spPr>
          <a:xfrm>
            <a:off x="838203" y="1720840"/>
            <a:ext cx="11061353" cy="2400657"/>
          </a:xfrm>
          <a:prstGeom prst="rect">
            <a:avLst/>
          </a:prstGeom>
          <a:noFill/>
        </p:spPr>
        <p:txBody>
          <a:bodyPr wrap="square">
            <a:spAutoFit/>
          </a:bodyPr>
          <a:lstStyle/>
          <a:p>
            <a:r>
              <a:rPr lang="en-US" sz="2500" dirty="0"/>
              <a:t>Ultimately you will want to assign calendar dates to your project activities. If a computer program is not used, dates are assigned manually. Lay out a calendar of workdays (exclude non-workdays), and number them. Then relate the calendar workdays to the workdays on your project network. Most computer programs will assign calendar dates automatically after you identify start dates, time units, non-workdays, and other information.</a:t>
            </a:r>
          </a:p>
        </p:txBody>
      </p:sp>
    </p:spTree>
    <p:extLst>
      <p:ext uri="{BB962C8B-B14F-4D97-AF65-F5344CB8AC3E}">
        <p14:creationId xmlns:p14="http://schemas.microsoft.com/office/powerpoint/2010/main" val="23331330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FCEED-EE1E-41A5-8F8D-390C48B03048}"/>
              </a:ext>
            </a:extLst>
          </p:cNvPr>
          <p:cNvSpPr>
            <a:spLocks noGrp="1"/>
          </p:cNvSpPr>
          <p:nvPr>
            <p:ph type="title"/>
          </p:nvPr>
        </p:nvSpPr>
        <p:spPr/>
        <p:txBody>
          <a:bodyPr/>
          <a:lstStyle/>
          <a:p>
            <a:r>
              <a:rPr lang="da-DK" dirty="0"/>
              <a:t>Lecture 5:</a:t>
            </a:r>
            <a:endParaRPr lang="en-US" dirty="0"/>
          </a:p>
        </p:txBody>
      </p:sp>
      <p:sp>
        <p:nvSpPr>
          <p:cNvPr id="3" name="Text Placeholder 2">
            <a:extLst>
              <a:ext uri="{FF2B5EF4-FFF2-40B4-BE49-F238E27FC236}">
                <a16:creationId xmlns:a16="http://schemas.microsoft.com/office/drawing/2014/main" id="{92090CC3-B3CC-4223-A830-8F8BB30F8E0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8621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CEAC9-0E90-40F7-9A83-D5B520ABA233}"/>
              </a:ext>
            </a:extLst>
          </p:cNvPr>
          <p:cNvSpPr txBox="1">
            <a:spLocks noGrp="1"/>
          </p:cNvSpPr>
          <p:nvPr>
            <p:ph type="title"/>
          </p:nvPr>
        </p:nvSpPr>
        <p:spPr/>
        <p:txBody>
          <a:bodyPr/>
          <a:lstStyle/>
          <a:p>
            <a:pPr lvl="0"/>
            <a:r>
              <a:rPr lang="da-DK"/>
              <a:t>Agree or do not agree</a:t>
            </a:r>
            <a:endParaRPr lang="en-US"/>
          </a:p>
        </p:txBody>
      </p:sp>
      <p:sp>
        <p:nvSpPr>
          <p:cNvPr id="3" name="Content Placeholder 2">
            <a:extLst>
              <a:ext uri="{FF2B5EF4-FFF2-40B4-BE49-F238E27FC236}">
                <a16:creationId xmlns:a16="http://schemas.microsoft.com/office/drawing/2014/main" id="{E1823CD3-88BB-4140-9251-1E6A59D8302C}"/>
              </a:ext>
            </a:extLst>
          </p:cNvPr>
          <p:cNvSpPr txBox="1">
            <a:spLocks noGrp="1"/>
          </p:cNvSpPr>
          <p:nvPr>
            <p:ph idx="1"/>
          </p:nvPr>
        </p:nvSpPr>
        <p:spPr>
          <a:xfrm>
            <a:off x="838203" y="1825627"/>
            <a:ext cx="10515600" cy="4247918"/>
          </a:xfrm>
        </p:spPr>
        <p:txBody>
          <a:bodyPr/>
          <a:lstStyle/>
          <a:p>
            <a:pPr lvl="0"/>
            <a:r>
              <a:rPr lang="da-DK"/>
              <a:t>Software is a collection alghorithm.</a:t>
            </a:r>
          </a:p>
          <a:p>
            <a:pPr lvl="0"/>
            <a:endParaRPr lang="da-DK"/>
          </a:p>
          <a:p>
            <a:pPr lvl="0"/>
            <a:r>
              <a:rPr lang="da-DK"/>
              <a:t>We should write algorithms to make a new software.</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EC8DEE-6F94-4E95-ABAD-750D8FD9E3BA}"/>
              </a:ext>
            </a:extLst>
          </p:cNvPr>
          <p:cNvPicPr>
            <a:picLocks noChangeAspect="1"/>
          </p:cNvPicPr>
          <p:nvPr/>
        </p:nvPicPr>
        <p:blipFill>
          <a:blip r:embed="rId2"/>
          <a:stretch>
            <a:fillRect/>
          </a:stretch>
        </p:blipFill>
        <p:spPr>
          <a:xfrm>
            <a:off x="1417294" y="2274801"/>
            <a:ext cx="8467725" cy="2085975"/>
          </a:xfrm>
          <a:prstGeom prst="rect">
            <a:avLst/>
          </a:prstGeom>
        </p:spPr>
      </p:pic>
      <p:sp>
        <p:nvSpPr>
          <p:cNvPr id="6" name="Title 5">
            <a:extLst>
              <a:ext uri="{FF2B5EF4-FFF2-40B4-BE49-F238E27FC236}">
                <a16:creationId xmlns:a16="http://schemas.microsoft.com/office/drawing/2014/main" id="{ABE85360-82A3-4A0B-97A1-B22DE8F7E2AD}"/>
              </a:ext>
            </a:extLst>
          </p:cNvPr>
          <p:cNvSpPr>
            <a:spLocks noGrp="1"/>
          </p:cNvSpPr>
          <p:nvPr>
            <p:ph type="title"/>
          </p:nvPr>
        </p:nvSpPr>
        <p:spPr/>
        <p:txBody>
          <a:bodyPr/>
          <a:lstStyle/>
          <a:p>
            <a:r>
              <a:rPr lang="en-US" dirty="0"/>
              <a:t>Main Steps in the project management</a:t>
            </a:r>
          </a:p>
        </p:txBody>
      </p:sp>
    </p:spTree>
    <p:extLst>
      <p:ext uri="{BB962C8B-B14F-4D97-AF65-F5344CB8AC3E}">
        <p14:creationId xmlns:p14="http://schemas.microsoft.com/office/powerpoint/2010/main" val="18749035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5F82-7B39-4E38-8D75-9561B987BD8D}"/>
              </a:ext>
            </a:extLst>
          </p:cNvPr>
          <p:cNvSpPr>
            <a:spLocks noGrp="1"/>
          </p:cNvSpPr>
          <p:nvPr>
            <p:ph type="title"/>
          </p:nvPr>
        </p:nvSpPr>
        <p:spPr/>
        <p:txBody>
          <a:bodyPr/>
          <a:lstStyle/>
          <a:p>
            <a:r>
              <a:rPr lang="en-US" dirty="0"/>
              <a:t>Types of Resource Constraints</a:t>
            </a:r>
          </a:p>
        </p:txBody>
      </p:sp>
      <p:sp>
        <p:nvSpPr>
          <p:cNvPr id="4" name="TextBox 3">
            <a:extLst>
              <a:ext uri="{FF2B5EF4-FFF2-40B4-BE49-F238E27FC236}">
                <a16:creationId xmlns:a16="http://schemas.microsoft.com/office/drawing/2014/main" id="{7C691926-D515-4ECA-9961-8722E7DEB23D}"/>
              </a:ext>
            </a:extLst>
          </p:cNvPr>
          <p:cNvSpPr txBox="1"/>
          <p:nvPr/>
        </p:nvSpPr>
        <p:spPr>
          <a:xfrm>
            <a:off x="383059" y="1816081"/>
            <a:ext cx="11216329" cy="4801314"/>
          </a:xfrm>
          <a:prstGeom prst="rect">
            <a:avLst/>
          </a:prstGeom>
          <a:noFill/>
        </p:spPr>
        <p:txBody>
          <a:bodyPr wrap="square">
            <a:spAutoFit/>
          </a:bodyPr>
          <a:lstStyle/>
          <a:p>
            <a:pPr algn="l"/>
            <a:r>
              <a:rPr lang="en-US" sz="1800" b="1" i="1" u="none" strike="noStrike" baseline="0" dirty="0">
                <a:latin typeface="STIXMathJax_Main-BoldItalic"/>
              </a:rPr>
              <a:t>People. </a:t>
            </a:r>
            <a:r>
              <a:rPr lang="en-US" sz="1800" b="0" i="0" u="none" strike="noStrike" baseline="0" dirty="0">
                <a:latin typeface="STIXMathJax_Main-Regular"/>
              </a:rPr>
              <a:t>This is the most obvious and important project resource. Human resources are usually classified by the skills they bring to the project—for example, programmer, mechanical engineer, welder, inspector, marketing director, supervisor. In rare cases some skills are interchangeable, but usually with a loss of productivity. The many differing skills of human resources add to the complexity of scheduling projects.</a:t>
            </a:r>
          </a:p>
          <a:p>
            <a:pPr algn="l"/>
            <a:endParaRPr lang="en-US" sz="1800" b="0" i="0" u="none" strike="noStrike" baseline="0" dirty="0">
              <a:latin typeface="STIXMathJax_Main-Regular"/>
            </a:endParaRPr>
          </a:p>
          <a:p>
            <a:pPr algn="l"/>
            <a:r>
              <a:rPr lang="en-US" sz="1800" b="1" i="1" u="none" strike="noStrike" baseline="0" dirty="0">
                <a:latin typeface="STIXMathJax_Main-BoldItalic"/>
              </a:rPr>
              <a:t>Materials. </a:t>
            </a:r>
            <a:r>
              <a:rPr lang="en-US" sz="1800" b="0" i="0" u="none" strike="noStrike" baseline="0" dirty="0">
                <a:latin typeface="STIXMathJax_Main-Regular"/>
              </a:rPr>
              <a:t>Project materials cover a large spectrum: for example, chemicals for a scientific project, concrete for a road project, survey data for a marketing project. Material availability and shortages have been blamed for the delay of many projects. When it is known that a lack of availability of materials is important and probable,</a:t>
            </a:r>
          </a:p>
          <a:p>
            <a:pPr algn="l"/>
            <a:r>
              <a:rPr lang="en-US" sz="1800" b="0" i="0" u="none" strike="noStrike" baseline="0" dirty="0">
                <a:latin typeface="STIXMathJax_Main-Regular"/>
              </a:rPr>
              <a:t>materials should be included in the project network plan and schedule. For example, delivery and placement of an oil rig tower in a Siberian oil field has a very small time window during one summer month.</a:t>
            </a:r>
          </a:p>
          <a:p>
            <a:pPr algn="l"/>
            <a:endParaRPr lang="en-US" dirty="0">
              <a:latin typeface="STIXMathJax_Main-Regular"/>
            </a:endParaRPr>
          </a:p>
          <a:p>
            <a:pPr algn="l"/>
            <a:r>
              <a:rPr lang="en-US" sz="1800" b="1" i="1" u="none" strike="noStrike" baseline="0" dirty="0">
                <a:latin typeface="STIXMathJax_Main-BoldItalic"/>
              </a:rPr>
              <a:t>Equipment. </a:t>
            </a:r>
            <a:r>
              <a:rPr lang="en-US" sz="1800" b="0" i="0" u="none" strike="noStrike" baseline="0" dirty="0">
                <a:latin typeface="STIXMathJax_Main-Regular"/>
              </a:rPr>
              <a:t>Equipment is usually presented by type, size, and quantity. In some cases equipment can be interchanged to improve schedules, but this is not typical. Equipment is often overlooked as a constraint. The most common oversight is to assume the resource pool is more than adequate for the project. For example, if a project needs one earthmoving tractor six months from now and the organization owns four, it is common</a:t>
            </a:r>
          </a:p>
          <a:p>
            <a:pPr algn="l"/>
            <a:r>
              <a:rPr lang="en-US" sz="1800" b="0" i="0" u="none" strike="noStrike" baseline="0" dirty="0">
                <a:latin typeface="STIXMathJax_Main-Regular"/>
              </a:rPr>
              <a:t>to assume the resource will not delay the pending project. However, when the earthmoving tractor is due on-site in six months, all four machines</a:t>
            </a:r>
            <a:endParaRPr lang="en-US" dirty="0"/>
          </a:p>
        </p:txBody>
      </p:sp>
    </p:spTree>
    <p:extLst>
      <p:ext uri="{BB962C8B-B14F-4D97-AF65-F5344CB8AC3E}">
        <p14:creationId xmlns:p14="http://schemas.microsoft.com/office/powerpoint/2010/main" val="3369059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DE064-5ECA-4EB7-AA1F-1655B3FAF4AE}"/>
              </a:ext>
            </a:extLst>
          </p:cNvPr>
          <p:cNvSpPr>
            <a:spLocks noGrp="1"/>
          </p:cNvSpPr>
          <p:nvPr>
            <p:ph type="title"/>
          </p:nvPr>
        </p:nvSpPr>
        <p:spPr/>
        <p:txBody>
          <a:bodyPr/>
          <a:lstStyle/>
          <a:p>
            <a:r>
              <a:rPr lang="en-US" dirty="0"/>
              <a:t>Classification of a Scheduling Problem</a:t>
            </a:r>
          </a:p>
        </p:txBody>
      </p:sp>
      <p:sp>
        <p:nvSpPr>
          <p:cNvPr id="4" name="TextBox 3">
            <a:extLst>
              <a:ext uri="{FF2B5EF4-FFF2-40B4-BE49-F238E27FC236}">
                <a16:creationId xmlns:a16="http://schemas.microsoft.com/office/drawing/2014/main" id="{5948F31A-DFCA-4691-A404-1B6F7736F22E}"/>
              </a:ext>
            </a:extLst>
          </p:cNvPr>
          <p:cNvSpPr txBox="1"/>
          <p:nvPr/>
        </p:nvSpPr>
        <p:spPr>
          <a:xfrm>
            <a:off x="939115" y="1720840"/>
            <a:ext cx="10676236" cy="1754326"/>
          </a:xfrm>
          <a:prstGeom prst="rect">
            <a:avLst/>
          </a:prstGeom>
          <a:noFill/>
        </p:spPr>
        <p:txBody>
          <a:bodyPr wrap="square">
            <a:spAutoFit/>
          </a:bodyPr>
          <a:lstStyle/>
          <a:p>
            <a:r>
              <a:rPr lang="en-US" b="1" dirty="0"/>
              <a:t>A time-constrained project </a:t>
            </a:r>
            <a:r>
              <a:rPr lang="en-US" dirty="0"/>
              <a:t>is one that must be completed by an imposed date. If required, resources can be added to ensure the project is completed by a specific date. Although time is the critical factor, resource usage should be no more than is necessary and sufficient.</a:t>
            </a:r>
          </a:p>
          <a:p>
            <a:endParaRPr lang="en-US" dirty="0"/>
          </a:p>
          <a:p>
            <a:r>
              <a:rPr lang="en-US" b="1" dirty="0"/>
              <a:t>A resource-constrained project</a:t>
            </a:r>
            <a:r>
              <a:rPr lang="en-US" dirty="0"/>
              <a:t> is one that assumes the level of resources available cannot be exceeded. If the resources are inadequate, it will be acceptable to delay the project, but as little as possible.</a:t>
            </a:r>
          </a:p>
        </p:txBody>
      </p:sp>
    </p:spTree>
    <p:extLst>
      <p:ext uri="{BB962C8B-B14F-4D97-AF65-F5344CB8AC3E}">
        <p14:creationId xmlns:p14="http://schemas.microsoft.com/office/powerpoint/2010/main" val="17862469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9C6C6-62E2-4C78-9CEF-BE865C9A2592}"/>
              </a:ext>
            </a:extLst>
          </p:cNvPr>
          <p:cNvSpPr>
            <a:spLocks noGrp="1"/>
          </p:cNvSpPr>
          <p:nvPr>
            <p:ph type="title"/>
          </p:nvPr>
        </p:nvSpPr>
        <p:spPr/>
        <p:txBody>
          <a:bodyPr/>
          <a:lstStyle/>
          <a:p>
            <a:r>
              <a:rPr lang="en-US" dirty="0"/>
              <a:t>Resource Allocation Methods</a:t>
            </a:r>
          </a:p>
        </p:txBody>
      </p:sp>
      <p:pic>
        <p:nvPicPr>
          <p:cNvPr id="6" name="Picture 5">
            <a:extLst>
              <a:ext uri="{FF2B5EF4-FFF2-40B4-BE49-F238E27FC236}">
                <a16:creationId xmlns:a16="http://schemas.microsoft.com/office/drawing/2014/main" id="{833DCE48-9CF9-44C6-81AD-0D955CA8BC7B}"/>
              </a:ext>
            </a:extLst>
          </p:cNvPr>
          <p:cNvPicPr>
            <a:picLocks noChangeAspect="1"/>
          </p:cNvPicPr>
          <p:nvPr/>
        </p:nvPicPr>
        <p:blipFill>
          <a:blip r:embed="rId2"/>
          <a:stretch>
            <a:fillRect/>
          </a:stretch>
        </p:blipFill>
        <p:spPr>
          <a:xfrm>
            <a:off x="476049" y="1238515"/>
            <a:ext cx="5199821" cy="5483560"/>
          </a:xfrm>
          <a:prstGeom prst="rect">
            <a:avLst/>
          </a:prstGeom>
        </p:spPr>
      </p:pic>
      <p:sp>
        <p:nvSpPr>
          <p:cNvPr id="8" name="TextBox 7">
            <a:extLst>
              <a:ext uri="{FF2B5EF4-FFF2-40B4-BE49-F238E27FC236}">
                <a16:creationId xmlns:a16="http://schemas.microsoft.com/office/drawing/2014/main" id="{81CC1B34-786A-40D4-86FA-9B5140B4A7E4}"/>
              </a:ext>
            </a:extLst>
          </p:cNvPr>
          <p:cNvSpPr txBox="1"/>
          <p:nvPr/>
        </p:nvSpPr>
        <p:spPr>
          <a:xfrm>
            <a:off x="5878727" y="1604191"/>
            <a:ext cx="6098058" cy="923330"/>
          </a:xfrm>
          <a:prstGeom prst="rect">
            <a:avLst/>
          </a:prstGeom>
          <a:noFill/>
        </p:spPr>
        <p:txBody>
          <a:bodyPr wrap="square">
            <a:spAutoFit/>
          </a:bodyPr>
          <a:lstStyle/>
          <a:p>
            <a:r>
              <a:rPr lang="en-US" dirty="0"/>
              <a:t>For the purpose of demonstration, the Botanical Garden project uses only one resource (backhoes); all backhoes are interchangeable.</a:t>
            </a:r>
          </a:p>
        </p:txBody>
      </p:sp>
    </p:spTree>
    <p:extLst>
      <p:ext uri="{BB962C8B-B14F-4D97-AF65-F5344CB8AC3E}">
        <p14:creationId xmlns:p14="http://schemas.microsoft.com/office/powerpoint/2010/main" val="2285124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34C6-A87A-4B1F-B5F8-2E1A7BA9742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1C3D0F2-CA82-451C-A016-9D4FA9870298}"/>
              </a:ext>
            </a:extLst>
          </p:cNvPr>
          <p:cNvPicPr>
            <a:picLocks noChangeAspect="1"/>
          </p:cNvPicPr>
          <p:nvPr/>
        </p:nvPicPr>
        <p:blipFill>
          <a:blip r:embed="rId2"/>
          <a:stretch>
            <a:fillRect/>
          </a:stretch>
        </p:blipFill>
        <p:spPr>
          <a:xfrm>
            <a:off x="541635" y="0"/>
            <a:ext cx="7252447" cy="6858000"/>
          </a:xfrm>
          <a:prstGeom prst="rect">
            <a:avLst/>
          </a:prstGeom>
        </p:spPr>
      </p:pic>
    </p:spTree>
    <p:extLst>
      <p:ext uri="{BB962C8B-B14F-4D97-AF65-F5344CB8AC3E}">
        <p14:creationId xmlns:p14="http://schemas.microsoft.com/office/powerpoint/2010/main" val="7190288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B79610-9D84-46C0-BC4A-03C5B26C1580}"/>
              </a:ext>
            </a:extLst>
          </p:cNvPr>
          <p:cNvPicPr>
            <a:picLocks noChangeAspect="1"/>
          </p:cNvPicPr>
          <p:nvPr/>
        </p:nvPicPr>
        <p:blipFill>
          <a:blip r:embed="rId2"/>
          <a:stretch>
            <a:fillRect/>
          </a:stretch>
        </p:blipFill>
        <p:spPr>
          <a:xfrm>
            <a:off x="729177" y="279958"/>
            <a:ext cx="7496175" cy="3629025"/>
          </a:xfrm>
          <a:prstGeom prst="rect">
            <a:avLst/>
          </a:prstGeom>
        </p:spPr>
      </p:pic>
    </p:spTree>
    <p:extLst>
      <p:ext uri="{BB962C8B-B14F-4D97-AF65-F5344CB8AC3E}">
        <p14:creationId xmlns:p14="http://schemas.microsoft.com/office/powerpoint/2010/main" val="12904076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DAD49-DE25-419C-849C-81A1A675EAEE}"/>
              </a:ext>
            </a:extLst>
          </p:cNvPr>
          <p:cNvPicPr>
            <a:picLocks noChangeAspect="1"/>
          </p:cNvPicPr>
          <p:nvPr/>
        </p:nvPicPr>
        <p:blipFill>
          <a:blip r:embed="rId2"/>
          <a:stretch>
            <a:fillRect/>
          </a:stretch>
        </p:blipFill>
        <p:spPr>
          <a:xfrm>
            <a:off x="1227097" y="0"/>
            <a:ext cx="6673329" cy="6858000"/>
          </a:xfrm>
          <a:prstGeom prst="rect">
            <a:avLst/>
          </a:prstGeom>
        </p:spPr>
      </p:pic>
    </p:spTree>
    <p:extLst>
      <p:ext uri="{BB962C8B-B14F-4D97-AF65-F5344CB8AC3E}">
        <p14:creationId xmlns:p14="http://schemas.microsoft.com/office/powerpoint/2010/main" val="2292269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DC5C12-09A2-432E-B599-118FC2B7DFD1}"/>
              </a:ext>
            </a:extLst>
          </p:cNvPr>
          <p:cNvPicPr>
            <a:picLocks noChangeAspect="1"/>
          </p:cNvPicPr>
          <p:nvPr/>
        </p:nvPicPr>
        <p:blipFill>
          <a:blip r:embed="rId2"/>
          <a:stretch>
            <a:fillRect/>
          </a:stretch>
        </p:blipFill>
        <p:spPr>
          <a:xfrm>
            <a:off x="787615" y="2101550"/>
            <a:ext cx="7972425" cy="4162425"/>
          </a:xfrm>
          <a:prstGeom prst="rect">
            <a:avLst/>
          </a:prstGeom>
        </p:spPr>
      </p:pic>
      <p:sp>
        <p:nvSpPr>
          <p:cNvPr id="5" name="Title 4">
            <a:extLst>
              <a:ext uri="{FF2B5EF4-FFF2-40B4-BE49-F238E27FC236}">
                <a16:creationId xmlns:a16="http://schemas.microsoft.com/office/drawing/2014/main" id="{B61A7566-A436-43A2-AFC1-47972CD1E78D}"/>
              </a:ext>
            </a:extLst>
          </p:cNvPr>
          <p:cNvSpPr>
            <a:spLocks noGrp="1"/>
          </p:cNvSpPr>
          <p:nvPr>
            <p:ph type="title"/>
          </p:nvPr>
        </p:nvSpPr>
        <p:spPr/>
        <p:txBody>
          <a:bodyPr/>
          <a:lstStyle/>
          <a:p>
            <a:r>
              <a:rPr lang="da-DK" dirty="0"/>
              <a:t>Final Program Network</a:t>
            </a:r>
            <a:endParaRPr lang="en-US" dirty="0"/>
          </a:p>
        </p:txBody>
      </p:sp>
    </p:spTree>
    <p:extLst>
      <p:ext uri="{BB962C8B-B14F-4D97-AF65-F5344CB8AC3E}">
        <p14:creationId xmlns:p14="http://schemas.microsoft.com/office/powerpoint/2010/main" val="20100770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CE1B75-32F5-4FF7-AD68-9485D42D6781}"/>
              </a:ext>
            </a:extLst>
          </p:cNvPr>
          <p:cNvSpPr>
            <a:spLocks noGrp="1"/>
          </p:cNvSpPr>
          <p:nvPr>
            <p:ph type="title"/>
          </p:nvPr>
        </p:nvSpPr>
        <p:spPr/>
        <p:txBody>
          <a:bodyPr/>
          <a:lstStyle/>
          <a:p>
            <a:r>
              <a:rPr lang="da-DK" dirty="0"/>
              <a:t>Lecture 6: Budject Estimation</a:t>
            </a:r>
            <a:endParaRPr lang="en-US" dirty="0"/>
          </a:p>
        </p:txBody>
      </p:sp>
      <p:sp>
        <p:nvSpPr>
          <p:cNvPr id="8" name="Text Placeholder 7">
            <a:extLst>
              <a:ext uri="{FF2B5EF4-FFF2-40B4-BE49-F238E27FC236}">
                <a16:creationId xmlns:a16="http://schemas.microsoft.com/office/drawing/2014/main" id="{87AB9156-2BC4-4E3B-8EEC-A13E9E06EAC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013211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CE1F95-2693-42DD-AC9F-28B36B0E5B78}"/>
              </a:ext>
            </a:extLst>
          </p:cNvPr>
          <p:cNvSpPr>
            <a:spLocks noGrp="1"/>
          </p:cNvSpPr>
          <p:nvPr>
            <p:ph type="title"/>
          </p:nvPr>
        </p:nvSpPr>
        <p:spPr/>
        <p:txBody>
          <a:bodyPr>
            <a:normAutofit/>
          </a:bodyPr>
          <a:lstStyle/>
          <a:p>
            <a:r>
              <a:rPr lang="en-US" sz="3500" b="1" i="0" u="none" strike="noStrike" baseline="0" dirty="0">
                <a:latin typeface="STIXMathJax_Main-Bold"/>
              </a:rPr>
              <a:t>Why Estimating Time and Cost Is Important?</a:t>
            </a:r>
            <a:endParaRPr lang="en-US" sz="3500" dirty="0"/>
          </a:p>
        </p:txBody>
      </p:sp>
      <p:sp>
        <p:nvSpPr>
          <p:cNvPr id="7" name="Content Placeholder 6">
            <a:extLst>
              <a:ext uri="{FF2B5EF4-FFF2-40B4-BE49-F238E27FC236}">
                <a16:creationId xmlns:a16="http://schemas.microsoft.com/office/drawing/2014/main" id="{EE044724-7D32-45ED-BD42-F6D03CCCDA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125013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9E0AF-9879-4056-A869-0DB3E09C3AAF}"/>
              </a:ext>
            </a:extLst>
          </p:cNvPr>
          <p:cNvSpPr txBox="1">
            <a:spLocks noGrp="1"/>
          </p:cNvSpPr>
          <p:nvPr>
            <p:ph type="title"/>
          </p:nvPr>
        </p:nvSpPr>
        <p:spPr/>
        <p:txBody>
          <a:bodyPr/>
          <a:lstStyle/>
          <a:p>
            <a:pPr lvl="0"/>
            <a:r>
              <a:rPr lang="da-DK"/>
              <a:t>Example</a:t>
            </a:r>
            <a:endParaRPr lang="en-US"/>
          </a:p>
        </p:txBody>
      </p:sp>
      <p:pic>
        <p:nvPicPr>
          <p:cNvPr id="3" name="Picture 2" descr="Toward An Optimal Matrix Multiplication Algorithm | Kilichbek Haydarov">
            <a:extLst>
              <a:ext uri="{FF2B5EF4-FFF2-40B4-BE49-F238E27FC236}">
                <a16:creationId xmlns:a16="http://schemas.microsoft.com/office/drawing/2014/main" id="{CA2BBAD4-9711-47BE-BFDA-B745223EF8B5}"/>
              </a:ext>
            </a:extLst>
          </p:cNvPr>
          <p:cNvPicPr>
            <a:picLocks noChangeAspect="1"/>
          </p:cNvPicPr>
          <p:nvPr/>
        </p:nvPicPr>
        <p:blipFill>
          <a:blip r:embed="rId2"/>
          <a:srcRect/>
          <a:stretch>
            <a:fillRect/>
          </a:stretch>
        </p:blipFill>
        <p:spPr>
          <a:xfrm>
            <a:off x="438500" y="1911352"/>
            <a:ext cx="6810378" cy="4581528"/>
          </a:xfrm>
          <a:prstGeom prst="rect">
            <a:avLst/>
          </a:prstGeom>
          <a:noFill/>
          <a:ln cap="flat">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6A7C-8C51-40D9-9A7E-95D4C3716E5F}"/>
              </a:ext>
            </a:extLst>
          </p:cNvPr>
          <p:cNvSpPr>
            <a:spLocks noGrp="1"/>
          </p:cNvSpPr>
          <p:nvPr>
            <p:ph type="title"/>
          </p:nvPr>
        </p:nvSpPr>
        <p:spPr/>
        <p:txBody>
          <a:bodyPr/>
          <a:lstStyle/>
          <a:p>
            <a:r>
              <a:rPr lang="en-US" dirty="0"/>
              <a:t>Creating a Time-Phased Budget</a:t>
            </a:r>
          </a:p>
        </p:txBody>
      </p:sp>
      <p:sp>
        <p:nvSpPr>
          <p:cNvPr id="3" name="Content Placeholder 2">
            <a:extLst>
              <a:ext uri="{FF2B5EF4-FFF2-40B4-BE49-F238E27FC236}">
                <a16:creationId xmlns:a16="http://schemas.microsoft.com/office/drawing/2014/main" id="{F9B995CA-6799-41F6-95C8-4E2C64F82EF5}"/>
              </a:ext>
            </a:extLst>
          </p:cNvPr>
          <p:cNvSpPr>
            <a:spLocks noGrp="1"/>
          </p:cNvSpPr>
          <p:nvPr>
            <p:ph idx="1"/>
          </p:nvPr>
        </p:nvSpPr>
        <p:spPr/>
        <p:txBody>
          <a:bodyPr/>
          <a:lstStyle/>
          <a:p>
            <a:pPr marL="0" indent="0" algn="l">
              <a:buNone/>
            </a:pPr>
            <a:r>
              <a:rPr lang="en-US" sz="1800" b="1" i="0" u="none" strike="noStrike" baseline="0" dirty="0">
                <a:solidFill>
                  <a:srgbClr val="FF0000"/>
                </a:solidFill>
                <a:latin typeface="STIXMathJax_Main-Regular"/>
              </a:rPr>
              <a:t>By using information from your WBS and resource schedule, you can create a time-phased</a:t>
            </a:r>
          </a:p>
          <a:p>
            <a:pPr marL="0" indent="0" algn="l">
              <a:buNone/>
            </a:pPr>
            <a:endParaRPr lang="en-US" sz="1800" b="0" i="0" u="none" strike="noStrike" baseline="0" dirty="0">
              <a:latin typeface="STIXMathJax_Main-Regular"/>
            </a:endParaRPr>
          </a:p>
          <a:p>
            <a:pPr marL="0" indent="0" algn="l">
              <a:buNone/>
            </a:pPr>
            <a:r>
              <a:rPr lang="en-US" sz="1800" dirty="0">
                <a:latin typeface="STIXMathJax_Main-Regular"/>
              </a:rPr>
              <a:t>C</a:t>
            </a:r>
            <a:r>
              <a:rPr lang="en-US" sz="1800" b="0" i="0" u="none" strike="noStrike" baseline="0" dirty="0">
                <a:latin typeface="STIXMathJax_Main-Regular"/>
              </a:rPr>
              <a:t>ost baseline. Remember from the WBS for the PC Project. We integrated the WBS and OBS organization breakdown structure so the work packages could be tracked by deliverable and organization responsible. See Figure 8.12 for an example of the PC Prototype Project arranged by deliverable and organization unit responsible. For each intersection point of the WBS/OBS matrix, you see work package budgets and the total cost. The total cost at each intersection is called a cost or control account. For example, at the intersection of the Read/write head deliverable and the Production department we see there are three work packages with a total budget of $200,000.</a:t>
            </a:r>
            <a:endParaRPr lang="en-US" dirty="0"/>
          </a:p>
        </p:txBody>
      </p:sp>
    </p:spTree>
    <p:extLst>
      <p:ext uri="{BB962C8B-B14F-4D97-AF65-F5344CB8AC3E}">
        <p14:creationId xmlns:p14="http://schemas.microsoft.com/office/powerpoint/2010/main" val="30736735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682CC-C6BE-41D2-AF84-85500CF8C3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9CF618-863E-4FF5-B62D-0C5E2AD4650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508045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A54761-767F-4E6C-AAC7-DA1E7BD16750}"/>
              </a:ext>
            </a:extLst>
          </p:cNvPr>
          <p:cNvSpPr>
            <a:spLocks noGrp="1"/>
          </p:cNvSpPr>
          <p:nvPr>
            <p:ph type="title"/>
          </p:nvPr>
        </p:nvSpPr>
        <p:spPr/>
        <p:txBody>
          <a:bodyPr/>
          <a:lstStyle/>
          <a:p>
            <a:r>
              <a:rPr lang="da-DK" dirty="0"/>
              <a:t>Lecture 7: reducing the project time</a:t>
            </a:r>
            <a:endParaRPr lang="en-US" dirty="0"/>
          </a:p>
        </p:txBody>
      </p:sp>
      <p:sp>
        <p:nvSpPr>
          <p:cNvPr id="4" name="Text Placeholder 3">
            <a:extLst>
              <a:ext uri="{FF2B5EF4-FFF2-40B4-BE49-F238E27FC236}">
                <a16:creationId xmlns:a16="http://schemas.microsoft.com/office/drawing/2014/main" id="{3A7FF7D4-AE2C-447E-B11E-93EBF7B9A2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4018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7927C0-D29A-4AA7-932E-A4B7A9EB121A}"/>
              </a:ext>
            </a:extLst>
          </p:cNvPr>
          <p:cNvSpPr>
            <a:spLocks noGrp="1"/>
          </p:cNvSpPr>
          <p:nvPr>
            <p:ph type="title"/>
          </p:nvPr>
        </p:nvSpPr>
        <p:spPr/>
        <p:txBody>
          <a:bodyPr/>
          <a:lstStyle/>
          <a:p>
            <a:endParaRPr lang="en-US" dirty="0"/>
          </a:p>
        </p:txBody>
      </p:sp>
      <p:sp>
        <p:nvSpPr>
          <p:cNvPr id="5" name="Content Placeholder 4">
            <a:extLst>
              <a:ext uri="{FF2B5EF4-FFF2-40B4-BE49-F238E27FC236}">
                <a16:creationId xmlns:a16="http://schemas.microsoft.com/office/drawing/2014/main" id="{4E781563-11B2-43A9-84A9-39BE2DF4296C}"/>
              </a:ext>
            </a:extLst>
          </p:cNvPr>
          <p:cNvSpPr>
            <a:spLocks noGrp="1"/>
          </p:cNvSpPr>
          <p:nvPr>
            <p:ph idx="1"/>
          </p:nvPr>
        </p:nvSpPr>
        <p:spPr/>
        <p:txBody>
          <a:bodyPr/>
          <a:lstStyle/>
          <a:p>
            <a:pPr marL="0" indent="0" algn="l">
              <a:buNone/>
            </a:pPr>
            <a:r>
              <a:rPr lang="en-US" sz="1800" b="0" i="0" u="none" strike="noStrike" baseline="0" dirty="0">
                <a:latin typeface="STIXMathJax_Main-Regular"/>
              </a:rPr>
              <a:t>There are many good reasons for attempting to reduce the duration of a project. One of the more important reasons today is time to market. Intense global competition and rapid technological advances have made speed a competitive advantage. To succeed, companies have to spot new opportunities, launch project teams, and bring new products or services to the marketplace in a flash. Perhaps in no industry does speed matter as much as in the electronics industry. For example, a rule of thumb for moderate- to high-technology firms is that a six-month delay in bringing a product to market can result in a loss of market share of about 35 percent.</a:t>
            </a:r>
            <a:endParaRPr lang="en-US" dirty="0"/>
          </a:p>
        </p:txBody>
      </p:sp>
      <p:sp>
        <p:nvSpPr>
          <p:cNvPr id="7" name="TextBox 6">
            <a:extLst>
              <a:ext uri="{FF2B5EF4-FFF2-40B4-BE49-F238E27FC236}">
                <a16:creationId xmlns:a16="http://schemas.microsoft.com/office/drawing/2014/main" id="{85BF19F7-8612-4C5C-B3AB-B0E6583902F3}"/>
              </a:ext>
            </a:extLst>
          </p:cNvPr>
          <p:cNvSpPr txBox="1"/>
          <p:nvPr/>
        </p:nvSpPr>
        <p:spPr>
          <a:xfrm>
            <a:off x="838196" y="3718679"/>
            <a:ext cx="9813327" cy="1477328"/>
          </a:xfrm>
          <a:prstGeom prst="rect">
            <a:avLst/>
          </a:prstGeom>
          <a:noFill/>
        </p:spPr>
        <p:txBody>
          <a:bodyPr wrap="square">
            <a:spAutoFit/>
          </a:bodyPr>
          <a:lstStyle/>
          <a:p>
            <a:pPr algn="l"/>
            <a:r>
              <a:rPr lang="en-US" sz="1800" b="0" i="0" u="none" strike="noStrike" baseline="0" dirty="0">
                <a:latin typeface="STIXMathJax_Main-Regular"/>
              </a:rPr>
              <a:t>Another common reason for reducing project time occurs when unforeseen delays— for example, adverse weather, design flaws, and equipment breakdown—cause substantial delays midway in the project. Getting back on schedule usually requires compressing the time on some of the remaining critical activities. The additional costs of getting back on schedule need to be compared with the consequences of being late. This is especially true when time is a top priority.</a:t>
            </a:r>
            <a:endParaRPr lang="en-US" dirty="0"/>
          </a:p>
        </p:txBody>
      </p:sp>
    </p:spTree>
    <p:extLst>
      <p:ext uri="{BB962C8B-B14F-4D97-AF65-F5344CB8AC3E}">
        <p14:creationId xmlns:p14="http://schemas.microsoft.com/office/powerpoint/2010/main" val="19463358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6CA8E-93B8-49E6-B9C7-CA571421401D}"/>
              </a:ext>
            </a:extLst>
          </p:cNvPr>
          <p:cNvSpPr>
            <a:spLocks noGrp="1"/>
          </p:cNvSpPr>
          <p:nvPr>
            <p:ph type="title"/>
          </p:nvPr>
        </p:nvSpPr>
        <p:spPr/>
        <p:txBody>
          <a:bodyPr/>
          <a:lstStyle/>
          <a:p>
            <a:r>
              <a:rPr lang="en-US" dirty="0"/>
              <a:t>Options for Accelerating Project Completion</a:t>
            </a:r>
          </a:p>
        </p:txBody>
      </p:sp>
      <p:sp>
        <p:nvSpPr>
          <p:cNvPr id="3" name="Content Placeholder 2">
            <a:extLst>
              <a:ext uri="{FF2B5EF4-FFF2-40B4-BE49-F238E27FC236}">
                <a16:creationId xmlns:a16="http://schemas.microsoft.com/office/drawing/2014/main" id="{791CB514-86EA-45DA-8421-14378195A548}"/>
              </a:ext>
            </a:extLst>
          </p:cNvPr>
          <p:cNvSpPr>
            <a:spLocks noGrp="1"/>
          </p:cNvSpPr>
          <p:nvPr>
            <p:ph idx="1"/>
          </p:nvPr>
        </p:nvSpPr>
        <p:spPr/>
        <p:txBody>
          <a:bodyPr>
            <a:normAutofit/>
          </a:bodyPr>
          <a:lstStyle/>
          <a:p>
            <a:pPr algn="l"/>
            <a:r>
              <a:rPr lang="en-US" sz="1800" b="1" i="1" u="none" strike="noStrike" baseline="0" dirty="0">
                <a:latin typeface="STIXMathJax_Main-BoldItalic"/>
              </a:rPr>
              <a:t>Adding Resources</a:t>
            </a:r>
            <a:r>
              <a:rPr lang="ar-EG" sz="1800" b="1" i="1" u="none" strike="noStrike" baseline="0" dirty="0">
                <a:latin typeface="STIXMathJax_Main-BoldItalic"/>
              </a:rPr>
              <a:t>.</a:t>
            </a:r>
            <a:r>
              <a:rPr lang="da-DK" sz="1800" b="1" i="1" u="none" strike="noStrike" baseline="0" dirty="0">
                <a:latin typeface="STIXMathJax_Main-BoldItalic"/>
              </a:rPr>
              <a:t> </a:t>
            </a:r>
            <a:r>
              <a:rPr lang="da-DK" sz="1800" u="none" strike="noStrike" baseline="0" dirty="0">
                <a:latin typeface="STIXMathJax_Main-BoldItalic"/>
              </a:rPr>
              <a:t>T</a:t>
            </a:r>
            <a:r>
              <a:rPr lang="en-US" sz="1800" b="0" i="0" u="none" strike="noStrike" baseline="0" dirty="0">
                <a:latin typeface="STIXMathJax_Main-Regular"/>
              </a:rPr>
              <a:t>he most common method for shortening project time is to assign additional staff and equipment to activities. There are limits, however, as to how much speed can be gained by adding staff. Doubling the size of the workforce will not necessarily reduce completion time by half.</a:t>
            </a:r>
          </a:p>
          <a:p>
            <a:pPr algn="l"/>
            <a:r>
              <a:rPr lang="en-US" sz="1800" b="0" i="0" u="none" strike="noStrike" baseline="0" dirty="0">
                <a:latin typeface="STIXMathJax_Main-Regular"/>
              </a:rPr>
              <a:t>For example, doubling a team by adding two workers requires six times as much pairwise intercommunication than is required in the original two-person team. Not only is more time needed to coordinate and manage a larger team; there is the additional delay of training the new people and getting them up to speed on the project. The end result is captured in </a:t>
            </a:r>
            <a:r>
              <a:rPr lang="en-US" sz="1800" b="0" i="0" u="none" strike="noStrike" baseline="0" dirty="0" err="1">
                <a:solidFill>
                  <a:srgbClr val="FF0000"/>
                </a:solidFill>
                <a:latin typeface="STIXMathJax_Main-Regular"/>
              </a:rPr>
              <a:t>Brooks’s</a:t>
            </a:r>
            <a:r>
              <a:rPr lang="en-US" sz="1800" b="0" i="0" u="none" strike="noStrike" baseline="0" dirty="0">
                <a:solidFill>
                  <a:srgbClr val="FF0000"/>
                </a:solidFill>
                <a:latin typeface="STIXMathJax_Main-Regular"/>
              </a:rPr>
              <a:t> law: </a:t>
            </a:r>
            <a:r>
              <a:rPr lang="en-US" sz="1800" b="0" i="1" u="none" strike="noStrike" baseline="0" dirty="0">
                <a:solidFill>
                  <a:srgbClr val="FF0000"/>
                </a:solidFill>
                <a:latin typeface="STIXMathJax_Main-Italic"/>
              </a:rPr>
              <a:t>Adding manpower to a late software project makes it later</a:t>
            </a:r>
            <a:r>
              <a:rPr lang="en-US" sz="1800" b="0" i="0" u="none" strike="noStrike" baseline="0" dirty="0">
                <a:solidFill>
                  <a:srgbClr val="FF0000"/>
                </a:solidFill>
                <a:latin typeface="STIXMathJax_Main-Regular"/>
              </a:rPr>
              <a:t>.</a:t>
            </a:r>
          </a:p>
          <a:p>
            <a:pPr algn="l"/>
            <a:r>
              <a:rPr lang="en-US" sz="1800" b="0" i="0" u="none" strike="noStrike" baseline="0" dirty="0">
                <a:latin typeface="STIXMathJax_Main-Regular"/>
              </a:rPr>
              <a:t>Frederick Brooks formulated this principle based on his experience as a project manager for IBM’s System/360 software project during the early 1960s. While subsequent research confirmed </a:t>
            </a:r>
            <a:r>
              <a:rPr lang="en-US" sz="1800" b="0" i="0" u="none" strike="noStrike" baseline="0" dirty="0" err="1">
                <a:latin typeface="STIXMathJax_Main-Regular"/>
              </a:rPr>
              <a:t>Brooks’s</a:t>
            </a:r>
            <a:r>
              <a:rPr lang="en-US" sz="1800" b="0" i="0" u="none" strike="noStrike" baseline="0" dirty="0">
                <a:latin typeface="STIXMathJax_Main-Regular"/>
              </a:rPr>
              <a:t> prediction, it also discovered that adding more people to a late project does not always cause the project to be later.2 The key is whether the new staff is added early so there is sufficient time to make up for lost ground once the new members have been fully assimilated.</a:t>
            </a:r>
            <a:endParaRPr lang="en-US" dirty="0"/>
          </a:p>
        </p:txBody>
      </p:sp>
    </p:spTree>
    <p:extLst>
      <p:ext uri="{BB962C8B-B14F-4D97-AF65-F5344CB8AC3E}">
        <p14:creationId xmlns:p14="http://schemas.microsoft.com/office/powerpoint/2010/main" val="14732757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E2E9D-E974-4E06-8B57-DD4262EF2C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4A37FE-E650-4804-820A-F3DFFD9605BD}"/>
              </a:ext>
            </a:extLst>
          </p:cNvPr>
          <p:cNvSpPr>
            <a:spLocks noGrp="1"/>
          </p:cNvSpPr>
          <p:nvPr>
            <p:ph idx="1"/>
          </p:nvPr>
        </p:nvSpPr>
        <p:spPr/>
        <p:txBody>
          <a:bodyPr/>
          <a:lstStyle/>
          <a:p>
            <a:pPr algn="l"/>
            <a:r>
              <a:rPr lang="en-US" sz="1800" b="1" i="1" u="none" strike="noStrike" baseline="0" dirty="0">
                <a:latin typeface="STIXMathJax_Main-BoldItalic"/>
              </a:rPr>
              <a:t>Outsourcing Project Work </a:t>
            </a:r>
            <a:r>
              <a:rPr lang="en-US" sz="1800" b="0" i="0" u="none" strike="noStrike" baseline="0" dirty="0">
                <a:latin typeface="STIXMathJax_Main-Regular"/>
              </a:rPr>
              <a:t>A common method for shortening the project time is to subcontract an activity. The subcontractor may have access to superior technology or expertise that will accelerate the completion of the activity. For example, contracting for a backhoe can accomplish in two hours what it can take a team of laborers two days to do. Likewise, by hiring a consulting firm that specializes in ADSI programming, a firm may be able to cut in half the time it would take for less experienced, internal programmers to do the work. Subcontracting also frees up resources that can be assigned to a critical activity and will ideally result in a shorter project duration.</a:t>
            </a:r>
            <a:endParaRPr lang="en-US" dirty="0"/>
          </a:p>
        </p:txBody>
      </p:sp>
    </p:spTree>
    <p:extLst>
      <p:ext uri="{BB962C8B-B14F-4D97-AF65-F5344CB8AC3E}">
        <p14:creationId xmlns:p14="http://schemas.microsoft.com/office/powerpoint/2010/main" val="26478931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0DDC-8A34-46CE-8BCD-48D9C7E146FA}"/>
              </a:ext>
            </a:extLst>
          </p:cNvPr>
          <p:cNvSpPr>
            <a:spLocks noGrp="1"/>
          </p:cNvSpPr>
          <p:nvPr>
            <p:ph type="title"/>
          </p:nvPr>
        </p:nvSpPr>
        <p:spPr/>
        <p:txBody>
          <a:bodyPr/>
          <a:lstStyle/>
          <a:p>
            <a:r>
              <a:rPr lang="da-DK" dirty="0"/>
              <a:t>Lecture 8: Risk Management</a:t>
            </a:r>
            <a:endParaRPr lang="en-US" dirty="0"/>
          </a:p>
        </p:txBody>
      </p:sp>
      <p:sp>
        <p:nvSpPr>
          <p:cNvPr id="3" name="Content Placeholder 2">
            <a:extLst>
              <a:ext uri="{FF2B5EF4-FFF2-40B4-BE49-F238E27FC236}">
                <a16:creationId xmlns:a16="http://schemas.microsoft.com/office/drawing/2014/main" id="{5AD53073-8F4A-4ABA-A596-6068416FC0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37791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E1C8182DCE0B4695437DA180F41688" ma:contentTypeVersion="0" ma:contentTypeDescription="Create a new document." ma:contentTypeScope="" ma:versionID="1f3f45cea1f393eef5670e532234d9fc">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0EF690-5268-46A4-8A14-CCC51DD71C04}"/>
</file>

<file path=customXml/itemProps2.xml><?xml version="1.0" encoding="utf-8"?>
<ds:datastoreItem xmlns:ds="http://schemas.openxmlformats.org/officeDocument/2006/customXml" ds:itemID="{624F4C13-C37F-48B9-94DF-C6B20E36BC94}"/>
</file>

<file path=customXml/itemProps3.xml><?xml version="1.0" encoding="utf-8"?>
<ds:datastoreItem xmlns:ds="http://schemas.openxmlformats.org/officeDocument/2006/customXml" ds:itemID="{B381D30D-3551-43EB-B187-262F0B5E8E02}"/>
</file>

<file path=docProps/app.xml><?xml version="1.0" encoding="utf-8"?>
<Properties xmlns="http://schemas.openxmlformats.org/officeDocument/2006/extended-properties" xmlns:vt="http://schemas.openxmlformats.org/officeDocument/2006/docPropsVTypes">
  <TotalTime>1808</TotalTime>
  <Words>3926</Words>
  <Application>Microsoft Office PowerPoint</Application>
  <PresentationFormat>Widescreen</PresentationFormat>
  <Paragraphs>162</Paragraphs>
  <Slides>96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Arial</vt:lpstr>
      <vt:lpstr>Calibri</vt:lpstr>
      <vt:lpstr>Calibri Light</vt:lpstr>
      <vt:lpstr>Helvetica</vt:lpstr>
      <vt:lpstr>ProximaNovaCond-Bold</vt:lpstr>
      <vt:lpstr>ProximaNova-Regular</vt:lpstr>
      <vt:lpstr>STIXMathJax_Main-Bold</vt:lpstr>
      <vt:lpstr>STIXMathJax_Main-BoldItalic</vt:lpstr>
      <vt:lpstr>STIXMathJax_Main-Italic</vt:lpstr>
      <vt:lpstr>STIXMathJax_Main-Regular</vt:lpstr>
      <vt:lpstr>Office Theme</vt:lpstr>
      <vt:lpstr>Project Managment</vt:lpstr>
      <vt:lpstr>Lecture 1: Why do need PM in making software?</vt:lpstr>
      <vt:lpstr>The problem</vt:lpstr>
      <vt:lpstr>Please comment about this</vt:lpstr>
      <vt:lpstr>Please comment about this</vt:lpstr>
      <vt:lpstr>Do we really need project managment in software developlment?</vt:lpstr>
      <vt:lpstr>Simple Equation</vt:lpstr>
      <vt:lpstr>Agree or do not agree</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Agree or do not agree</vt:lpstr>
      <vt:lpstr>Software Development Process</vt:lpstr>
      <vt:lpstr>PowerPoint Presentation</vt:lpstr>
      <vt:lpstr>PowerPoint Presentation</vt:lpstr>
      <vt:lpstr>Lecture 2: What is Project</vt:lpstr>
      <vt:lpstr>What Is a Project?</vt:lpstr>
      <vt:lpstr>PowerPoint Presentation</vt:lpstr>
      <vt:lpstr>What is a program?</vt:lpstr>
      <vt:lpstr>The major characteristics of a project</vt:lpstr>
      <vt:lpstr>What a Project Is Not?</vt:lpstr>
      <vt:lpstr>PowerPoint Presentation</vt:lpstr>
      <vt:lpstr>The Project Life Cycle</vt:lpstr>
      <vt:lpstr>PowerPoint Presentation</vt:lpstr>
      <vt:lpstr>The Project Manager</vt:lpstr>
      <vt:lpstr>Lecture 3: Project Scope (define)</vt:lpstr>
      <vt:lpstr>Software Development Process</vt:lpstr>
      <vt:lpstr>Defining the Project Scope</vt:lpstr>
      <vt:lpstr>PowerPoint Presentation</vt:lpstr>
      <vt:lpstr>PowerPoint Presentation</vt:lpstr>
      <vt:lpstr>Please rember this</vt:lpstr>
      <vt:lpstr>Understand why it is important to establish project priorities in terms of cost, time, and performance.</vt:lpstr>
      <vt:lpstr>Priority Matrix</vt:lpstr>
      <vt:lpstr>Step 3: Creating the Work Breakdown Structure (WBS)</vt:lpstr>
      <vt:lpstr>PowerPoint Presentation</vt:lpstr>
      <vt:lpstr>PowerPoint Presentation</vt:lpstr>
      <vt:lpstr>work package</vt:lpstr>
      <vt:lpstr>Responsibility Matrix</vt:lpstr>
      <vt:lpstr>Process Breakdown Structure</vt:lpstr>
      <vt:lpstr>PowerPoint Presentation</vt:lpstr>
      <vt:lpstr>Integration projection with Organization</vt:lpstr>
      <vt:lpstr>PowerPoint Presentation</vt:lpstr>
      <vt:lpstr>4.8 Project Communication Plan</vt:lpstr>
      <vt:lpstr>PowerPoint Presentation</vt:lpstr>
      <vt:lpstr>Developing a communication plan that answers these questions usually entails the following basic steps:</vt:lpstr>
      <vt:lpstr>PowerPoint Presentation</vt:lpstr>
      <vt:lpstr>PowerPoint Presentation</vt:lpstr>
      <vt:lpstr>Lecture 4: Developing a Project Plan</vt:lpstr>
      <vt:lpstr>PowerPoint Presentation</vt:lpstr>
      <vt:lpstr>Network Information</vt:lpstr>
      <vt:lpstr>PowerPoint Presentation</vt:lpstr>
      <vt:lpstr>Adding Activity time information</vt:lpstr>
      <vt:lpstr>PowerPoint Presentation</vt:lpstr>
      <vt:lpstr>PowerPoint Presentation</vt:lpstr>
      <vt:lpstr>PowerPoint Presentation</vt:lpstr>
      <vt:lpstr>PowerPoint Presentation</vt:lpstr>
      <vt:lpstr>What are the critical paths?</vt:lpstr>
      <vt:lpstr>Gantt chart</vt:lpstr>
      <vt:lpstr>Calendar Dates</vt:lpstr>
      <vt:lpstr>Lecture 5:</vt:lpstr>
      <vt:lpstr>Main Steps in the project management</vt:lpstr>
      <vt:lpstr>Types of Resource Constraints</vt:lpstr>
      <vt:lpstr>Classification of a Scheduling Problem</vt:lpstr>
      <vt:lpstr>Resource Allocation Methods</vt:lpstr>
      <vt:lpstr>PowerPoint Presentation</vt:lpstr>
      <vt:lpstr>PowerPoint Presentation</vt:lpstr>
      <vt:lpstr>PowerPoint Presentation</vt:lpstr>
      <vt:lpstr>Final Program Network</vt:lpstr>
      <vt:lpstr>Lecture 6: Budject Estimation</vt:lpstr>
      <vt:lpstr>Why Estimating Time and Cost Is Important?</vt:lpstr>
      <vt:lpstr>Creating a Time-Phased Budget</vt:lpstr>
      <vt:lpstr>PowerPoint Presentation</vt:lpstr>
      <vt:lpstr>Lecture 7: reducing the project time</vt:lpstr>
      <vt:lpstr>PowerPoint Presentation</vt:lpstr>
      <vt:lpstr>Options for Accelerating Project Completion</vt:lpstr>
      <vt:lpstr>PowerPoint Presentation</vt:lpstr>
      <vt:lpstr>Lecture 8: Risk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Project Managment</dc:title>
  <dc:creator>Ibrahim El-Semman</dc:creator>
  <cp:lastModifiedBy>Ibrahim El-Semman</cp:lastModifiedBy>
  <cp:revision>17</cp:revision>
  <dcterms:created xsi:type="dcterms:W3CDTF">2020-10-12T23:56:04Z</dcterms:created>
  <dcterms:modified xsi:type="dcterms:W3CDTF">2021-09-22T20:22:37Z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0x010100EEE1C8182DCE0B4695437DA180F41688</vt:lpwstr>
  </property>
</Properties>
</file>